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60" r:id="rId5"/>
    <p:sldMasterId id="2147483666" r:id="rId6"/>
  </p:sldMasterIdLst>
  <p:notesMasterIdLst>
    <p:notesMasterId r:id="rId40"/>
  </p:notesMasterIdLst>
  <p:handoutMasterIdLst>
    <p:handoutMasterId r:id="rId41"/>
  </p:handoutMasterIdLst>
  <p:sldIdLst>
    <p:sldId id="256" r:id="rId7"/>
    <p:sldId id="257" r:id="rId8"/>
    <p:sldId id="258" r:id="rId9"/>
    <p:sldId id="294" r:id="rId10"/>
    <p:sldId id="260" r:id="rId11"/>
    <p:sldId id="261" r:id="rId12"/>
    <p:sldId id="262" r:id="rId13"/>
    <p:sldId id="263" r:id="rId14"/>
    <p:sldId id="264" r:id="rId15"/>
    <p:sldId id="265" r:id="rId16"/>
    <p:sldId id="291" r:id="rId17"/>
    <p:sldId id="267" r:id="rId18"/>
    <p:sldId id="292" r:id="rId19"/>
    <p:sldId id="269" r:id="rId20"/>
    <p:sldId id="270" r:id="rId21"/>
    <p:sldId id="271" r:id="rId22"/>
    <p:sldId id="272" r:id="rId23"/>
    <p:sldId id="274" r:id="rId24"/>
    <p:sldId id="275" r:id="rId25"/>
    <p:sldId id="273" r:id="rId26"/>
    <p:sldId id="293" r:id="rId27"/>
    <p:sldId id="277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5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Microsoft Office User" initials="Office [4]" lastIdx="0" clrIdx="6">
    <p:extLst/>
  </p:cmAuthor>
  <p:cmAuthor id="1" name="MAYIGANE, Landry Ndriko" initials="MN" lastIdx="1" clrIdx="0">
    <p:extLst/>
  </p:cmAuthor>
  <p:cmAuthor id="8" name="Microsoft Office User" initials="Office [5]" lastIdx="1" clrIdx="7">
    <p:extLst/>
  </p:cmAuthor>
  <p:cmAuthor id="2" name="Denis" initials="D" lastIdx="5" clrIdx="1">
    <p:extLst/>
  </p:cmAuthor>
  <p:cmAuthor id="9" name="Microsoft Office User" initials="Office [6]" lastIdx="1" clrIdx="8">
    <p:extLst/>
  </p:cmAuthor>
  <p:cmAuthor id="3" name="COPPER, Frederik Anton" initials="CFA" lastIdx="3" clrIdx="2">
    <p:extLst/>
  </p:cmAuthor>
  <p:cmAuthor id="4" name="Microsoft Office User" initials="Office" lastIdx="5" clrIdx="3">
    <p:extLst/>
  </p:cmAuthor>
  <p:cmAuthor id="5" name="Microsoft Office User" initials="Office [2]" lastIdx="0" clrIdx="4">
    <p:extLst/>
  </p:cmAuthor>
  <p:cmAuthor id="6" name="Microsoft Office User" initials="Office [3]" lastIdx="0" clrIdx="5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FCE"/>
    <a:srgbClr val="008DCF"/>
    <a:srgbClr val="008DC9"/>
    <a:srgbClr val="D86422"/>
    <a:srgbClr val="A24B19"/>
    <a:srgbClr val="006A97"/>
    <a:srgbClr val="005D85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B22AC4-92F3-400D-BBAC-CA1E4E1AE248}" v="4" dt="2020-11-02T11:33:15.8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220" autoAdjust="0"/>
    <p:restoredTop sz="94737"/>
  </p:normalViewPr>
  <p:slideViewPr>
    <p:cSldViewPr snapToGrid="0" snapToObjects="1">
      <p:cViewPr varScale="1">
        <p:scale>
          <a:sx n="105" d="100"/>
          <a:sy n="105" d="100"/>
        </p:scale>
        <p:origin x="132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commentAuthors" Target="commentAuthors.xml"/><Relationship Id="rId47" Type="http://schemas.microsoft.com/office/2015/10/relationships/revisionInfo" Target="revisionInfo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4" dt="2020-10-24T18:49:52.986" idx="1">
    <p:pos x="2575" y="4757"/>
    <p:text/>
    <p:extLst>
      <p:ext uri="{C676402C-5697-4E1C-873F-D02D1690AC5C}">
        <p15:threadingInfo xmlns:p15="http://schemas.microsoft.com/office/powerpoint/2012/main" timeZoneBias="-120"/>
      </p:ext>
    </p:extLst>
  </p:cm>
  <p:cm authorId="8" dt="2020-10-24T18:51:30.198" idx="1">
    <p:pos x="10" y="10"/>
    <p:text>Repaso facilitado</p:text>
    <p:extLst>
      <p:ext uri="{C676402C-5697-4E1C-873F-D02D1690AC5C}">
        <p15:threadingInfo xmlns:p15="http://schemas.microsoft.com/office/powerpoint/2012/main" timeZoneBias="-120"/>
      </p:ext>
    </p:extLst>
  </p:cm>
  <p:cm authorId="9" dt="2020-10-24T18:52:36.473" idx="1">
    <p:pos x="10" y="146"/>
    <p:text>Planificación de la acción</p:text>
    <p:extLst>
      <p:ext uri="{C676402C-5697-4E1C-873F-D02D1690AC5C}">
        <p15:threadingInfo xmlns:p15="http://schemas.microsoft.com/office/powerpoint/2012/main" timeZoneBias="-120">
          <p15:parentCm authorId="8" idx="1"/>
        </p15:threadingInfo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4" dt="2020-10-27T10:08:08.886" idx="2">
    <p:pos x="10" y="10"/>
    <p:text>Dificultad/deficiencia principales </p:text>
    <p:extLst>
      <p:ext uri="{C676402C-5697-4E1C-873F-D02D1690AC5C}">
        <p15:threadingInfo xmlns:p15="http://schemas.microsoft.com/office/powerpoint/2012/main" timeZoneBias="-60"/>
      </p:ext>
    </p:extLst>
  </p:cm>
  <p:cm authorId="4" dt="2020-10-27T10:10:02.551" idx="3">
    <p:pos x="10" y="146"/>
    <p:text>Solución propuesta</p:text>
    <p:extLst>
      <p:ext uri="{C676402C-5697-4E1C-873F-D02D1690AC5C}">
        <p15:threadingInfo xmlns:p15="http://schemas.microsoft.com/office/powerpoint/2012/main" timeZoneBias="-60">
          <p15:parentCm authorId="4" idx="2"/>
        </p15:threadingInfo>
      </p:ext>
    </p:extLst>
  </p:cm>
  <p:cm authorId="4" dt="2020-10-27T10:10:21.132" idx="4">
    <p:pos x="10" y="282"/>
    <p:text>Calendario para la resolución</p:text>
    <p:extLst>
      <p:ext uri="{C676402C-5697-4E1C-873F-D02D1690AC5C}">
        <p15:threadingInfo xmlns:p15="http://schemas.microsoft.com/office/powerpoint/2012/main" timeZoneBias="-60">
          <p15:parentCm authorId="4" idx="2"/>
        </p15:threadingInfo>
      </p:ext>
    </p:extLst>
  </p:cm>
  <p:cm authorId="4" dt="2020-10-27T10:10:32.044" idx="5">
    <p:pos x="10" y="418"/>
    <p:text>Responsabilidad</p:text>
    <p:extLst>
      <p:ext uri="{C676402C-5697-4E1C-873F-D02D1690AC5C}">
        <p15:threadingInfo xmlns:p15="http://schemas.microsoft.com/office/powerpoint/2012/main" timeZoneBias="-60">
          <p15:parentCm authorId="4" idx="2"/>
        </p15:threadingInfo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467265F-E012-4C18-976D-749F9497843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B049D7-50E2-499B-969D-4D62B25AA5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D981BD-5526-4445-8380-17D27E8DAE2B}" type="datetimeFigureOut">
              <a:rPr lang="en-US" smtClean="0"/>
              <a:t>11/2/2020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586127-1702-4FB4-9084-D779231D238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F782CD-0304-411A-A86B-D935595FFE6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7F966A-2D82-447F-9A17-BCE9AF876D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4163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A98A83-ACC6-4B15-A034-17B5DF5D97A5}" type="datetimeFigureOut">
              <a:rPr lang="en-US" smtClean="0"/>
              <a:t>11/2/2020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E61A72-6C7D-49E1-A69D-B1543F4FD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808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Haga</a:t>
            </a:r>
            <a:r>
              <a:rPr lang="en-US" dirty="0"/>
              <a:t> </a:t>
            </a:r>
            <a:r>
              <a:rPr lang="en-US" dirty="0" err="1"/>
              <a:t>clic</a:t>
            </a:r>
            <a:r>
              <a:rPr lang="en-US" dirty="0"/>
              <a:t> para </a:t>
            </a:r>
            <a:r>
              <a:rPr lang="en-US" dirty="0" err="1"/>
              <a:t>añadir</a:t>
            </a:r>
            <a:r>
              <a:rPr lang="en-US" dirty="0"/>
              <a:t> </a:t>
            </a:r>
            <a:r>
              <a:rPr lang="en-US" dirty="0" err="1"/>
              <a:t>notas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8534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Haga</a:t>
            </a:r>
            <a:r>
              <a:rPr lang="en-US" dirty="0"/>
              <a:t> </a:t>
            </a:r>
            <a:r>
              <a:rPr lang="en-US" dirty="0" err="1"/>
              <a:t>clic</a:t>
            </a:r>
            <a:r>
              <a:rPr lang="en-US" dirty="0"/>
              <a:t> para </a:t>
            </a:r>
            <a:r>
              <a:rPr lang="en-US" dirty="0" err="1"/>
              <a:t>añadir</a:t>
            </a:r>
            <a:r>
              <a:rPr lang="en-US" dirty="0"/>
              <a:t> </a:t>
            </a:r>
            <a:r>
              <a:rPr lang="en-US" dirty="0" err="1"/>
              <a:t>notas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6016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PLEASE, insert legends in Spanish:</a:t>
            </a:r>
          </a:p>
          <a:p>
            <a:r>
              <a:rPr lang="en-US" dirty="0">
                <a:solidFill>
                  <a:schemeClr val="accent1"/>
                </a:solidFill>
              </a:rPr>
              <a:t> Facilitated debriefing </a:t>
            </a:r>
            <a:r>
              <a:rPr lang="mr-IN" dirty="0">
                <a:solidFill>
                  <a:schemeClr val="accent1"/>
                </a:solidFill>
              </a:rPr>
              <a:t>–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 err="1">
                <a:solidFill>
                  <a:schemeClr val="accent1"/>
                </a:solidFill>
              </a:rPr>
              <a:t>Actividad</a:t>
            </a:r>
            <a:r>
              <a:rPr lang="en-US" dirty="0">
                <a:solidFill>
                  <a:schemeClr val="accent1"/>
                </a:solidFill>
              </a:rPr>
              <a:t> de </a:t>
            </a:r>
            <a:r>
              <a:rPr lang="en-US" dirty="0" err="1">
                <a:solidFill>
                  <a:schemeClr val="accent1"/>
                </a:solidFill>
              </a:rPr>
              <a:t>análisis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 err="1">
                <a:solidFill>
                  <a:schemeClr val="accent1"/>
                </a:solidFill>
              </a:rPr>
              <a:t>guiada</a:t>
            </a:r>
            <a:endParaRPr lang="en-US" dirty="0">
              <a:solidFill>
                <a:schemeClr val="accent1"/>
              </a:solidFill>
            </a:endParaRPr>
          </a:p>
          <a:p>
            <a:r>
              <a:rPr lang="en-US" dirty="0">
                <a:solidFill>
                  <a:schemeClr val="accent1"/>
                </a:solidFill>
              </a:rPr>
              <a:t>Action planning- </a:t>
            </a:r>
            <a:r>
              <a:rPr lang="en-US" dirty="0" err="1">
                <a:solidFill>
                  <a:schemeClr val="accent1"/>
                </a:solidFill>
              </a:rPr>
              <a:t>Planificación</a:t>
            </a:r>
            <a:r>
              <a:rPr lang="en-US" dirty="0">
                <a:solidFill>
                  <a:schemeClr val="accent1"/>
                </a:solidFill>
              </a:rPr>
              <a:t> de la </a:t>
            </a:r>
            <a:r>
              <a:rPr lang="en-US" dirty="0" err="1">
                <a:solidFill>
                  <a:schemeClr val="accent1"/>
                </a:solidFill>
              </a:rPr>
              <a:t>acción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4948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Haga</a:t>
            </a:r>
            <a:r>
              <a:rPr lang="en-US" dirty="0"/>
              <a:t> </a:t>
            </a:r>
            <a:r>
              <a:rPr lang="en-US" dirty="0" err="1"/>
              <a:t>clic</a:t>
            </a:r>
            <a:r>
              <a:rPr lang="en-US" dirty="0"/>
              <a:t> para </a:t>
            </a:r>
            <a:r>
              <a:rPr lang="en-US" dirty="0" err="1"/>
              <a:t>añadir</a:t>
            </a:r>
            <a:r>
              <a:rPr lang="en-US" dirty="0"/>
              <a:t> </a:t>
            </a:r>
            <a:r>
              <a:rPr lang="en-US" dirty="0" err="1"/>
              <a:t>notas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8559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Haga</a:t>
            </a:r>
            <a:r>
              <a:rPr lang="en-US" dirty="0"/>
              <a:t> </a:t>
            </a:r>
            <a:r>
              <a:rPr lang="en-US" dirty="0" err="1"/>
              <a:t>clic</a:t>
            </a:r>
            <a:r>
              <a:rPr lang="en-US" dirty="0"/>
              <a:t> para </a:t>
            </a:r>
            <a:r>
              <a:rPr lang="en-US" dirty="0" err="1"/>
              <a:t>añadir</a:t>
            </a:r>
            <a:r>
              <a:rPr lang="en-US" dirty="0"/>
              <a:t> </a:t>
            </a:r>
            <a:r>
              <a:rPr lang="en-US" dirty="0" err="1"/>
              <a:t>notas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500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Haga</a:t>
            </a:r>
            <a:r>
              <a:rPr lang="en-US" dirty="0"/>
              <a:t> </a:t>
            </a:r>
            <a:r>
              <a:rPr lang="en-US" dirty="0" err="1"/>
              <a:t>clic</a:t>
            </a:r>
            <a:r>
              <a:rPr lang="en-US" dirty="0"/>
              <a:t> para </a:t>
            </a:r>
            <a:r>
              <a:rPr lang="en-US" dirty="0" err="1"/>
              <a:t>añadir</a:t>
            </a:r>
            <a:r>
              <a:rPr lang="en-US" baseline="0" dirty="0"/>
              <a:t> </a:t>
            </a:r>
            <a:r>
              <a:rPr lang="en-US" baseline="0" dirty="0" err="1"/>
              <a:t>notas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7048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Haga</a:t>
            </a:r>
            <a:r>
              <a:rPr lang="en-US" dirty="0"/>
              <a:t> </a:t>
            </a:r>
            <a:r>
              <a:rPr lang="en-US" dirty="0" err="1"/>
              <a:t>clic</a:t>
            </a:r>
            <a:r>
              <a:rPr lang="en-US" dirty="0"/>
              <a:t> para </a:t>
            </a:r>
            <a:r>
              <a:rPr lang="en-US" dirty="0" err="1"/>
              <a:t>añadir</a:t>
            </a:r>
            <a:r>
              <a:rPr lang="en-US" dirty="0"/>
              <a:t> </a:t>
            </a:r>
            <a:r>
              <a:rPr lang="en-US" dirty="0" err="1"/>
              <a:t>notas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1079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Haga</a:t>
            </a:r>
            <a:r>
              <a:rPr lang="en-US" dirty="0"/>
              <a:t> </a:t>
            </a:r>
            <a:r>
              <a:rPr lang="en-US" dirty="0" err="1"/>
              <a:t>clic</a:t>
            </a:r>
            <a:r>
              <a:rPr lang="en-US" dirty="0"/>
              <a:t> para </a:t>
            </a:r>
            <a:r>
              <a:rPr lang="en-US" dirty="0" err="1"/>
              <a:t>añadir</a:t>
            </a:r>
            <a:r>
              <a:rPr lang="en-US" dirty="0"/>
              <a:t> </a:t>
            </a:r>
            <a:r>
              <a:rPr lang="en-US" dirty="0" err="1"/>
              <a:t>notas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5237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Haga</a:t>
            </a:r>
            <a:r>
              <a:rPr lang="en-US" dirty="0"/>
              <a:t> </a:t>
            </a:r>
            <a:r>
              <a:rPr lang="en-US" dirty="0" err="1"/>
              <a:t>clic</a:t>
            </a:r>
            <a:r>
              <a:rPr lang="en-US" dirty="0"/>
              <a:t> para </a:t>
            </a:r>
            <a:r>
              <a:rPr lang="en-US" dirty="0" err="1"/>
              <a:t>añadir</a:t>
            </a:r>
            <a:r>
              <a:rPr lang="en-US" dirty="0"/>
              <a:t> </a:t>
            </a:r>
            <a:r>
              <a:rPr lang="en-US" dirty="0" err="1"/>
              <a:t>notas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7342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Haga</a:t>
            </a:r>
            <a:r>
              <a:rPr lang="en-US" dirty="0"/>
              <a:t> </a:t>
            </a:r>
            <a:r>
              <a:rPr lang="en-US" dirty="0" err="1"/>
              <a:t>clic</a:t>
            </a:r>
            <a:r>
              <a:rPr lang="en-US" dirty="0"/>
              <a:t> para </a:t>
            </a:r>
            <a:r>
              <a:rPr lang="en-US" dirty="0" err="1"/>
              <a:t>añadir</a:t>
            </a:r>
            <a:r>
              <a:rPr lang="en-US" dirty="0"/>
              <a:t> </a:t>
            </a:r>
            <a:r>
              <a:rPr lang="en-US" dirty="0" err="1"/>
              <a:t>notas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5598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Haga</a:t>
            </a:r>
            <a:r>
              <a:rPr lang="en-US" dirty="0"/>
              <a:t> </a:t>
            </a:r>
            <a:r>
              <a:rPr lang="en-US" dirty="0" err="1"/>
              <a:t>clic</a:t>
            </a:r>
            <a:r>
              <a:rPr lang="en-US" baseline="0" dirty="0"/>
              <a:t> para </a:t>
            </a:r>
            <a:r>
              <a:rPr lang="en-US" baseline="0" dirty="0" err="1"/>
              <a:t>añadir</a:t>
            </a:r>
            <a:r>
              <a:rPr lang="en-US" baseline="0" dirty="0"/>
              <a:t> </a:t>
            </a:r>
            <a:r>
              <a:rPr lang="en-US" baseline="0" dirty="0" err="1"/>
              <a:t>notas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594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ADAPTE EL HORARIO A SU PROPIO PROGRAMA, PERO ASEGÚRESE DE RESERVAR TIEMPO SUFICIENTE PARA LA PARTE 2. ¡¡¡ESTA ES LA PARTE MÁS ESENCIAL DEL EJERCICIO DE SIMULACIÓN!!!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5136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Haga</a:t>
            </a:r>
            <a:r>
              <a:rPr lang="en-US" dirty="0"/>
              <a:t> </a:t>
            </a:r>
            <a:r>
              <a:rPr lang="en-US" dirty="0" err="1"/>
              <a:t>clic</a:t>
            </a:r>
            <a:r>
              <a:rPr lang="en-US" dirty="0"/>
              <a:t> para </a:t>
            </a:r>
            <a:r>
              <a:rPr lang="en-US" dirty="0" err="1"/>
              <a:t>añadir</a:t>
            </a:r>
            <a:r>
              <a:rPr lang="en-US" dirty="0"/>
              <a:t> </a:t>
            </a:r>
            <a:r>
              <a:rPr lang="en-US" dirty="0" err="1"/>
              <a:t>notas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2336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Haga</a:t>
            </a:r>
            <a:r>
              <a:rPr lang="en-US" dirty="0"/>
              <a:t> </a:t>
            </a:r>
            <a:r>
              <a:rPr lang="en-US" dirty="0" err="1"/>
              <a:t>clic</a:t>
            </a:r>
            <a:r>
              <a:rPr lang="en-US" dirty="0"/>
              <a:t> para </a:t>
            </a:r>
            <a:r>
              <a:rPr lang="en-US" dirty="0" err="1"/>
              <a:t>añadir</a:t>
            </a:r>
            <a:r>
              <a:rPr lang="en-US" dirty="0"/>
              <a:t> </a:t>
            </a:r>
            <a:r>
              <a:rPr lang="en-US" dirty="0" err="1"/>
              <a:t>notas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5353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Haga</a:t>
            </a:r>
            <a:r>
              <a:rPr lang="en-US" dirty="0"/>
              <a:t> </a:t>
            </a:r>
            <a:r>
              <a:rPr lang="en-US" dirty="0" err="1"/>
              <a:t>clic</a:t>
            </a:r>
            <a:r>
              <a:rPr lang="en-US" dirty="0"/>
              <a:t> para </a:t>
            </a:r>
            <a:r>
              <a:rPr lang="en-US" dirty="0" err="1"/>
              <a:t>añadir</a:t>
            </a:r>
            <a:r>
              <a:rPr lang="en-US" dirty="0"/>
              <a:t> </a:t>
            </a:r>
            <a:r>
              <a:rPr lang="en-US" dirty="0" err="1"/>
              <a:t>notas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5636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Haga</a:t>
            </a:r>
            <a:r>
              <a:rPr lang="en-US" dirty="0"/>
              <a:t> </a:t>
            </a:r>
            <a:r>
              <a:rPr lang="en-US" dirty="0" err="1"/>
              <a:t>clic</a:t>
            </a:r>
            <a:r>
              <a:rPr lang="en-US" dirty="0"/>
              <a:t> para </a:t>
            </a:r>
            <a:r>
              <a:rPr lang="en-US" dirty="0" err="1"/>
              <a:t>añadir</a:t>
            </a:r>
            <a:r>
              <a:rPr lang="en-US" dirty="0"/>
              <a:t> </a:t>
            </a:r>
            <a:r>
              <a:rPr lang="en-US" dirty="0" err="1"/>
              <a:t>notas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8284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Haga</a:t>
            </a:r>
            <a:r>
              <a:rPr lang="en-US" dirty="0"/>
              <a:t> </a:t>
            </a:r>
            <a:r>
              <a:rPr lang="en-US" dirty="0" err="1"/>
              <a:t>clic</a:t>
            </a:r>
            <a:r>
              <a:rPr lang="en-US" dirty="0"/>
              <a:t> para </a:t>
            </a:r>
            <a:r>
              <a:rPr lang="en-US" dirty="0" err="1"/>
              <a:t>añadir</a:t>
            </a:r>
            <a:r>
              <a:rPr lang="en-US" dirty="0"/>
              <a:t> </a:t>
            </a:r>
            <a:r>
              <a:rPr lang="en-US" dirty="0" err="1"/>
              <a:t>notas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1978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ADAPTE EL HORARIO A SU PROPIO PROGRAMA PERO ASEGÚRESE DE RESERVAR TIEMPO SUFICIENTE PARA LA PARTE 2. ¡¡¡ESTA ES LA PARTE MÁS ESENCIAL DE SIMEX!!!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9755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Haga</a:t>
            </a:r>
            <a:r>
              <a:rPr lang="en-US" dirty="0"/>
              <a:t> </a:t>
            </a:r>
            <a:r>
              <a:rPr lang="en-US" dirty="0" err="1"/>
              <a:t>clic</a:t>
            </a:r>
            <a:r>
              <a:rPr lang="en-US" dirty="0"/>
              <a:t> para </a:t>
            </a:r>
            <a:r>
              <a:rPr lang="en-US" dirty="0" err="1"/>
              <a:t>añadir</a:t>
            </a:r>
            <a:r>
              <a:rPr lang="en-US" dirty="0"/>
              <a:t> </a:t>
            </a:r>
            <a:r>
              <a:rPr lang="en-US" dirty="0" err="1"/>
              <a:t>notas</a:t>
            </a:r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4928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Haga</a:t>
            </a:r>
            <a:r>
              <a:rPr lang="en-US" dirty="0"/>
              <a:t> </a:t>
            </a:r>
            <a:r>
              <a:rPr lang="en-US" dirty="0" err="1"/>
              <a:t>clic</a:t>
            </a:r>
            <a:r>
              <a:rPr lang="en-US" dirty="0"/>
              <a:t> para </a:t>
            </a:r>
            <a:r>
              <a:rPr lang="en-US" dirty="0" err="1"/>
              <a:t>añadir</a:t>
            </a:r>
            <a:r>
              <a:rPr lang="en-US" dirty="0"/>
              <a:t> </a:t>
            </a:r>
            <a:r>
              <a:rPr lang="en-US" dirty="0" err="1"/>
              <a:t>notas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7799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Haga</a:t>
            </a:r>
            <a:r>
              <a:rPr lang="en-US" dirty="0"/>
              <a:t> </a:t>
            </a:r>
            <a:r>
              <a:rPr lang="en-US" dirty="0" err="1"/>
              <a:t>clic</a:t>
            </a:r>
            <a:r>
              <a:rPr lang="en-US" dirty="0"/>
              <a:t> para </a:t>
            </a:r>
            <a:r>
              <a:rPr lang="en-US" dirty="0" err="1"/>
              <a:t>añadir</a:t>
            </a:r>
            <a:r>
              <a:rPr lang="en-US" dirty="0"/>
              <a:t> </a:t>
            </a:r>
            <a:r>
              <a:rPr lang="en-US" dirty="0" err="1"/>
              <a:t>notas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51455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1" indent="-342900" algn="l" rtl="0">
              <a:spcBef>
                <a:spcPct val="0"/>
              </a:spcBef>
              <a:spcAft>
                <a:spcPct val="0"/>
              </a:spcAft>
              <a:buSzPts val="400"/>
              <a:buFont typeface="Calibri"/>
              <a:buChar char="•"/>
            </a:pPr>
            <a:r>
              <a:rPr lang="es" sz="3500" b="0" i="0" u="none" strike="noStrike" cap="none" baseline="0" dirty="0">
                <a:solidFill>
                  <a:srgbClr val="000000"/>
                </a:solidFill>
                <a:effectLst/>
                <a:uFillTx/>
                <a:latin typeface="+mn-lt"/>
              </a:rPr>
              <a:t>Dividirse en grupos.</a:t>
            </a:r>
          </a:p>
          <a:p>
            <a:pPr marL="342900" lvl="1" indent="-342900" algn="l" rtl="0">
              <a:spcBef>
                <a:spcPts val="700"/>
              </a:spcBef>
              <a:spcAft>
                <a:spcPct val="0"/>
              </a:spcAft>
              <a:buSzPts val="400"/>
              <a:buFont typeface="Calibri"/>
              <a:buChar char="•"/>
            </a:pPr>
            <a:r>
              <a:rPr lang="es" sz="3500" b="0" i="0" u="none" strike="noStrike" cap="none" baseline="0" dirty="0">
                <a:solidFill>
                  <a:srgbClr val="000000"/>
                </a:solidFill>
                <a:effectLst/>
                <a:uFillTx/>
                <a:latin typeface="+mn-lt"/>
              </a:rPr>
              <a:t>Establecimiento de prioridades para plasmar las conclusiones en acciones</a:t>
            </a:r>
          </a:p>
          <a:p>
            <a:pPr marL="800100" lvl="2" indent="-342900" algn="l" rtl="0">
              <a:spcBef>
                <a:spcPts val="400"/>
              </a:spcBef>
              <a:spcAft>
                <a:spcPct val="0"/>
              </a:spcAft>
              <a:buSzPts val="300"/>
              <a:buFont typeface="Calibri"/>
              <a:buChar char="–"/>
            </a:pPr>
            <a:r>
              <a:rPr lang="es" sz="2400" b="0" i="0" u="none" strike="noStrike" cap="none" baseline="0" dirty="0">
                <a:solidFill>
                  <a:srgbClr val="000000"/>
                </a:solidFill>
                <a:effectLst/>
                <a:uFillTx/>
                <a:latin typeface="+mn-lt"/>
              </a:rPr>
              <a:t>Acción</a:t>
            </a:r>
          </a:p>
          <a:p>
            <a:pPr marL="800100" lvl="2" indent="-342900" algn="l" rtl="0">
              <a:spcBef>
                <a:spcPts val="400"/>
              </a:spcBef>
              <a:spcAft>
                <a:spcPct val="0"/>
              </a:spcAft>
              <a:buSzPts val="300"/>
              <a:buFont typeface="Calibri"/>
              <a:buChar char="–"/>
            </a:pPr>
            <a:r>
              <a:rPr lang="es" sz="2400" b="0" i="0" u="none" strike="noStrike" cap="none" baseline="0" dirty="0">
                <a:solidFill>
                  <a:srgbClr val="000000"/>
                </a:solidFill>
                <a:effectLst/>
                <a:uFillTx/>
                <a:latin typeface="+mn-lt"/>
              </a:rPr>
              <a:t>¿Por qué es una prioridad?</a:t>
            </a:r>
          </a:p>
          <a:p>
            <a:pPr marL="800100" lvl="2" indent="-342900" algn="l" rtl="0">
              <a:spcBef>
                <a:spcPts val="400"/>
              </a:spcBef>
              <a:spcAft>
                <a:spcPct val="0"/>
              </a:spcAft>
              <a:buSzPts val="300"/>
              <a:buFont typeface="Calibri"/>
              <a:buChar char="–"/>
            </a:pPr>
            <a:r>
              <a:rPr lang="es" sz="2400" b="0" i="0" u="none" strike="noStrike" cap="none" baseline="0" dirty="0">
                <a:solidFill>
                  <a:srgbClr val="000000"/>
                </a:solidFill>
                <a:effectLst/>
                <a:uFillTx/>
                <a:latin typeface="+mn-lt"/>
              </a:rPr>
              <a:t>¿Quién es responsable de la acción?</a:t>
            </a:r>
          </a:p>
          <a:p>
            <a:pPr marL="800100" lvl="2" indent="-342900" algn="l" rtl="0">
              <a:spcBef>
                <a:spcPts val="400"/>
              </a:spcBef>
              <a:spcAft>
                <a:spcPct val="0"/>
              </a:spcAft>
              <a:buSzPts val="300"/>
              <a:buFont typeface="Calibri"/>
              <a:buChar char="–"/>
            </a:pPr>
            <a:r>
              <a:rPr lang="es" sz="2400" b="0" i="0" u="none" strike="noStrike" cap="none" baseline="0" dirty="0">
                <a:solidFill>
                  <a:srgbClr val="000000"/>
                </a:solidFill>
                <a:effectLst/>
                <a:uFillTx/>
                <a:latin typeface="+mn-lt"/>
              </a:rPr>
              <a:t>¿Qué recursos se requieren?</a:t>
            </a:r>
          </a:p>
          <a:p>
            <a:pPr marL="800100" lvl="2" indent="-342900" algn="l" rtl="0">
              <a:spcBef>
                <a:spcPts val="400"/>
              </a:spcBef>
              <a:spcAft>
                <a:spcPct val="0"/>
              </a:spcAft>
              <a:buSzPts val="300"/>
              <a:buFont typeface="Calibri"/>
              <a:buChar char="–"/>
            </a:pPr>
            <a:r>
              <a:rPr lang="es" sz="2400" b="0" i="0" u="none" strike="noStrike" cap="none" baseline="0" dirty="0">
                <a:solidFill>
                  <a:srgbClr val="000000"/>
                </a:solidFill>
                <a:effectLst/>
                <a:uFillTx/>
                <a:latin typeface="+mn-lt"/>
              </a:rPr>
              <a:t>¿Para cuándo?</a:t>
            </a:r>
          </a:p>
          <a:p>
            <a:pPr marL="342900" lvl="1" indent="-342900" algn="l" rtl="0">
              <a:spcBef>
                <a:spcPts val="700"/>
              </a:spcBef>
              <a:spcAft>
                <a:spcPct val="0"/>
              </a:spcAft>
              <a:buSzPts val="400"/>
              <a:buFont typeface="Calibri"/>
              <a:buChar char="•"/>
            </a:pPr>
            <a:r>
              <a:rPr lang="es" sz="3500" b="0" i="0" u="none" strike="noStrike" cap="none" baseline="0" dirty="0">
                <a:solidFill>
                  <a:srgbClr val="000000"/>
                </a:solidFill>
                <a:effectLst/>
                <a:uFillTx/>
                <a:latin typeface="+mn-lt"/>
              </a:rPr>
              <a:t>El relator de cada grupo expone un resumen de 5 minutos de las conclusiones del grupo.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3163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none" dirty="0"/>
              <a:t>La </a:t>
            </a:r>
            <a:r>
              <a:rPr lang="en-US" b="1" u="none" dirty="0" err="1"/>
              <a:t>situación</a:t>
            </a:r>
            <a:r>
              <a:rPr lang="en-US" b="1" u="none" dirty="0"/>
              <a:t> </a:t>
            </a:r>
            <a:r>
              <a:rPr lang="en-US" b="1" u="none" dirty="0" err="1"/>
              <a:t>está</a:t>
            </a:r>
            <a:r>
              <a:rPr lang="en-US" b="1" u="none" dirty="0"/>
              <a:t> </a:t>
            </a:r>
            <a:r>
              <a:rPr lang="en-US" b="1" u="none" dirty="0" err="1"/>
              <a:t>evolucionando</a:t>
            </a:r>
            <a:r>
              <a:rPr lang="en-US" b="1" u="none" dirty="0"/>
              <a:t> </a:t>
            </a:r>
            <a:r>
              <a:rPr lang="en-US" b="1" u="none" dirty="0" err="1"/>
              <a:t>rápidamente</a:t>
            </a:r>
            <a:r>
              <a:rPr lang="en-US" b="1" u="none" dirty="0"/>
              <a:t>.</a:t>
            </a:r>
          </a:p>
          <a:p>
            <a:endParaRPr lang="en-US" b="1" u="none" dirty="0"/>
          </a:p>
          <a:p>
            <a:r>
              <a:rPr lang="en-US" b="1" u="none" dirty="0" err="1"/>
              <a:t>Consulte</a:t>
            </a:r>
            <a:r>
              <a:rPr lang="en-US" b="1" u="none" dirty="0"/>
              <a:t> la </a:t>
            </a:r>
            <a:r>
              <a:rPr lang="en-US" b="1" u="none" dirty="0" err="1"/>
              <a:t>información</a:t>
            </a:r>
            <a:r>
              <a:rPr lang="en-US" b="1" u="none" dirty="0"/>
              <a:t> </a:t>
            </a:r>
            <a:r>
              <a:rPr lang="en-US" b="1" u="none" dirty="0" err="1"/>
              <a:t>en</a:t>
            </a:r>
            <a:r>
              <a:rPr lang="en-US" b="1" u="none" dirty="0"/>
              <a:t> el </a:t>
            </a:r>
            <a:r>
              <a:rPr lang="en-US" b="1" u="none" dirty="0" err="1"/>
              <a:t>último</a:t>
            </a:r>
            <a:r>
              <a:rPr lang="en-US" b="1" u="none" dirty="0"/>
              <a:t> </a:t>
            </a:r>
            <a:r>
              <a:rPr lang="en-US" b="1" u="none" dirty="0" err="1"/>
              <a:t>informe</a:t>
            </a:r>
            <a:r>
              <a:rPr lang="en-US" b="1" u="none" dirty="0"/>
              <a:t> de </a:t>
            </a:r>
            <a:r>
              <a:rPr lang="en-US" b="1" u="none" dirty="0" err="1"/>
              <a:t>situación</a:t>
            </a:r>
            <a:r>
              <a:rPr lang="en-US" b="1" u="none" dirty="0"/>
              <a:t> de la OMS. </a:t>
            </a:r>
          </a:p>
          <a:p>
            <a:endParaRPr lang="en-US" b="1" u="none" dirty="0"/>
          </a:p>
          <a:p>
            <a:r>
              <a:rPr lang="en-US" b="1" u="none" dirty="0"/>
              <a:t>Si </a:t>
            </a:r>
            <a:r>
              <a:rPr lang="en-US" b="1" u="none" dirty="0" err="1"/>
              <a:t>hace</a:t>
            </a:r>
            <a:r>
              <a:rPr lang="en-US" b="1" u="none" dirty="0"/>
              <a:t> </a:t>
            </a:r>
            <a:r>
              <a:rPr lang="en-US" b="1" u="none" dirty="0" err="1"/>
              <a:t>usted</a:t>
            </a:r>
            <a:r>
              <a:rPr lang="en-US" b="1" u="none" dirty="0"/>
              <a:t> </a:t>
            </a:r>
            <a:r>
              <a:rPr lang="en-US" b="1" u="none" dirty="0" err="1"/>
              <a:t>clic</a:t>
            </a:r>
            <a:r>
              <a:rPr lang="en-US" b="1" u="none" dirty="0"/>
              <a:t> </a:t>
            </a:r>
            <a:r>
              <a:rPr lang="en-US" b="1" u="none" dirty="0" err="1"/>
              <a:t>en</a:t>
            </a:r>
            <a:r>
              <a:rPr lang="en-US" b="1" u="none" dirty="0"/>
              <a:t> la imagen se </a:t>
            </a:r>
            <a:r>
              <a:rPr lang="en-US" b="1" u="none" dirty="0" err="1"/>
              <a:t>abrirá</a:t>
            </a:r>
            <a:r>
              <a:rPr lang="en-US" b="1" u="none" dirty="0"/>
              <a:t> la </a:t>
            </a:r>
            <a:r>
              <a:rPr lang="en-US" b="1" u="none" dirty="0" err="1"/>
              <a:t>página</a:t>
            </a:r>
            <a:r>
              <a:rPr lang="en-US" b="1" u="none" dirty="0"/>
              <a:t> web del </a:t>
            </a:r>
            <a:r>
              <a:rPr lang="en-US" b="1" u="none" dirty="0" err="1"/>
              <a:t>informe</a:t>
            </a:r>
            <a:r>
              <a:rPr lang="en-US" b="1" u="none" dirty="0"/>
              <a:t> de </a:t>
            </a:r>
            <a:r>
              <a:rPr lang="en-US" b="1" u="none" dirty="0" err="1"/>
              <a:t>situación</a:t>
            </a:r>
            <a:r>
              <a:rPr lang="en-US" b="1" u="none" dirty="0"/>
              <a:t> de la OMS. </a:t>
            </a:r>
          </a:p>
          <a:p>
            <a:endParaRPr lang="en-US" b="1" u="none" dirty="0"/>
          </a:p>
          <a:p>
            <a:r>
              <a:rPr lang="en-US" b="1" u="none" dirty="0" err="1"/>
              <a:t>También</a:t>
            </a:r>
            <a:r>
              <a:rPr lang="en-US" b="1" u="none" dirty="0"/>
              <a:t> </a:t>
            </a:r>
            <a:r>
              <a:rPr lang="en-US" b="1" u="none" dirty="0" err="1"/>
              <a:t>puede</a:t>
            </a:r>
            <a:r>
              <a:rPr lang="en-US" b="1" u="none" dirty="0"/>
              <a:t> </a:t>
            </a:r>
            <a:r>
              <a:rPr lang="en-US" b="1" u="none" dirty="0" err="1"/>
              <a:t>usted</a:t>
            </a:r>
            <a:r>
              <a:rPr lang="en-US" b="1" u="none" dirty="0"/>
              <a:t> </a:t>
            </a:r>
            <a:r>
              <a:rPr lang="en-US" b="1" u="none" dirty="0" err="1"/>
              <a:t>facilitar</a:t>
            </a:r>
            <a:r>
              <a:rPr lang="en-US" b="1" u="none" dirty="0"/>
              <a:t> </a:t>
            </a:r>
            <a:r>
              <a:rPr lang="en-US" b="1" u="none" dirty="0" err="1"/>
              <a:t>copias</a:t>
            </a:r>
            <a:r>
              <a:rPr lang="en-US" b="1" u="none" dirty="0"/>
              <a:t> impresas. </a:t>
            </a:r>
          </a:p>
          <a:p>
            <a:endParaRPr lang="en-US" b="1" u="sng" dirty="0"/>
          </a:p>
          <a:p>
            <a:r>
              <a:rPr lang="en-US" b="1" u="sng" dirty="0"/>
              <a:t>Fuente: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</a:t>
            </a:r>
            <a:r>
              <a:rPr lang="en-US" dirty="0" err="1"/>
              <a:t>www.who.int</a:t>
            </a:r>
            <a:r>
              <a:rPr lang="en-US" dirty="0"/>
              <a:t>/emergencies/diseases/novel-coronavirus-2019/situation-reports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5655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1" indent="-342900" algn="l" rtl="0">
              <a:spcBef>
                <a:spcPct val="0"/>
              </a:spcBef>
              <a:spcAft>
                <a:spcPct val="0"/>
              </a:spcAft>
              <a:buSzPts val="400"/>
              <a:buFont typeface="Calibri"/>
              <a:buChar char="•"/>
            </a:pPr>
            <a:r>
              <a:rPr lang="es" sz="3500" b="0" i="0" u="none" strike="noStrike" cap="none" baseline="0" dirty="0">
                <a:solidFill>
                  <a:srgbClr val="000000"/>
                </a:solidFill>
                <a:effectLst/>
                <a:uFillTx/>
                <a:latin typeface="+mn-lt"/>
              </a:rPr>
              <a:t>Dividirse en grupos.</a:t>
            </a:r>
          </a:p>
          <a:p>
            <a:pPr marL="342900" lvl="1" indent="-342900" algn="l" rtl="0">
              <a:spcBef>
                <a:spcPts val="700"/>
              </a:spcBef>
              <a:spcAft>
                <a:spcPct val="0"/>
              </a:spcAft>
              <a:buSzPts val="400"/>
              <a:buFont typeface="Calibri"/>
              <a:buChar char="•"/>
            </a:pPr>
            <a:r>
              <a:rPr lang="es" sz="3500" b="0" i="0" u="none" strike="noStrike" cap="none" baseline="0" dirty="0">
                <a:solidFill>
                  <a:srgbClr val="000000"/>
                </a:solidFill>
                <a:effectLst/>
                <a:uFillTx/>
                <a:latin typeface="+mn-lt"/>
              </a:rPr>
              <a:t>Establecimiento de prioridades para plasmar las conclusiones en acciones</a:t>
            </a:r>
          </a:p>
          <a:p>
            <a:pPr marL="800100" lvl="2" indent="-342900" algn="l" rtl="0">
              <a:spcBef>
                <a:spcPts val="400"/>
              </a:spcBef>
              <a:spcAft>
                <a:spcPct val="0"/>
              </a:spcAft>
              <a:buSzPts val="300"/>
              <a:buFont typeface="Calibri"/>
              <a:buChar char="–"/>
            </a:pPr>
            <a:r>
              <a:rPr lang="es" sz="2400" b="0" i="0" u="none" strike="noStrike" cap="none" baseline="0" dirty="0">
                <a:solidFill>
                  <a:srgbClr val="000000"/>
                </a:solidFill>
                <a:effectLst/>
                <a:uFillTx/>
                <a:latin typeface="+mn-lt"/>
              </a:rPr>
              <a:t>Acción</a:t>
            </a:r>
          </a:p>
          <a:p>
            <a:pPr marL="800100" lvl="2" indent="-342900" algn="l" rtl="0">
              <a:spcBef>
                <a:spcPts val="400"/>
              </a:spcBef>
              <a:spcAft>
                <a:spcPct val="0"/>
              </a:spcAft>
              <a:buSzPts val="300"/>
              <a:buFont typeface="Calibri"/>
              <a:buChar char="–"/>
            </a:pPr>
            <a:r>
              <a:rPr lang="es" sz="2400" b="0" i="0" u="none" strike="noStrike" cap="none" baseline="0" dirty="0">
                <a:solidFill>
                  <a:srgbClr val="000000"/>
                </a:solidFill>
                <a:effectLst/>
                <a:uFillTx/>
                <a:latin typeface="+mn-lt"/>
              </a:rPr>
              <a:t>¿Por qué es una prioridad?</a:t>
            </a:r>
          </a:p>
          <a:p>
            <a:pPr marL="800100" lvl="2" indent="-342900" algn="l" rtl="0">
              <a:spcBef>
                <a:spcPts val="400"/>
              </a:spcBef>
              <a:spcAft>
                <a:spcPct val="0"/>
              </a:spcAft>
              <a:buSzPts val="300"/>
              <a:buFont typeface="Calibri"/>
              <a:buChar char="–"/>
            </a:pPr>
            <a:r>
              <a:rPr lang="es" sz="2400" b="0" i="0" u="none" strike="noStrike" cap="none" baseline="0" dirty="0">
                <a:solidFill>
                  <a:srgbClr val="000000"/>
                </a:solidFill>
                <a:effectLst/>
                <a:uFillTx/>
                <a:latin typeface="+mn-lt"/>
              </a:rPr>
              <a:t>¿Quién es responsable de la acción?</a:t>
            </a:r>
          </a:p>
          <a:p>
            <a:pPr marL="800100" lvl="2" indent="-342900" algn="l" rtl="0">
              <a:spcBef>
                <a:spcPts val="400"/>
              </a:spcBef>
              <a:spcAft>
                <a:spcPct val="0"/>
              </a:spcAft>
              <a:buSzPts val="300"/>
              <a:buFont typeface="Calibri"/>
              <a:buChar char="–"/>
            </a:pPr>
            <a:r>
              <a:rPr lang="es" sz="2400" b="0" i="0" u="none" strike="noStrike" cap="none" baseline="0" dirty="0">
                <a:solidFill>
                  <a:srgbClr val="000000"/>
                </a:solidFill>
                <a:effectLst/>
                <a:uFillTx/>
                <a:latin typeface="+mn-lt"/>
              </a:rPr>
              <a:t>¿Qué recursos se requieren?</a:t>
            </a:r>
          </a:p>
          <a:p>
            <a:pPr marL="800100" lvl="2" indent="-342900" algn="l" rtl="0">
              <a:spcBef>
                <a:spcPts val="400"/>
              </a:spcBef>
              <a:spcAft>
                <a:spcPct val="0"/>
              </a:spcAft>
              <a:buSzPts val="300"/>
              <a:buFont typeface="Calibri"/>
              <a:buChar char="–"/>
            </a:pPr>
            <a:r>
              <a:rPr lang="es" sz="2400" b="0" i="0" u="none" strike="noStrike" cap="none" baseline="0" dirty="0">
                <a:solidFill>
                  <a:srgbClr val="000000"/>
                </a:solidFill>
                <a:effectLst/>
                <a:uFillTx/>
                <a:latin typeface="+mn-lt"/>
              </a:rPr>
              <a:t>¿Para cuándo?</a:t>
            </a:r>
          </a:p>
          <a:p>
            <a:pPr marL="342900" lvl="1" indent="-342900" algn="l" rtl="0">
              <a:spcBef>
                <a:spcPts val="700"/>
              </a:spcBef>
              <a:spcAft>
                <a:spcPct val="0"/>
              </a:spcAft>
              <a:buSzPts val="400"/>
              <a:buFont typeface="Calibri"/>
              <a:buChar char="•"/>
            </a:pPr>
            <a:r>
              <a:rPr lang="es" sz="3500" b="0" i="0" u="none" strike="noStrike" cap="none" baseline="0" dirty="0">
                <a:solidFill>
                  <a:srgbClr val="000000"/>
                </a:solidFill>
                <a:effectLst/>
                <a:uFillTx/>
                <a:latin typeface="+mn-lt"/>
              </a:rPr>
              <a:t>El relator de cada grupo expone un resumen de 5 minutos de las conclusiones del grupo.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14231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1" indent="-342900">
              <a:spcBef>
                <a:spcPct val="20000"/>
              </a:spcBef>
              <a:buFontTx/>
              <a:buChar char="•"/>
              <a:defRPr/>
            </a:pPr>
            <a:r>
              <a:rPr lang="en-CA" sz="3500" dirty="0" err="1">
                <a:latin typeface="Calibri" pitchFamily="34" charset="0"/>
                <a:cs typeface="Courier New" pitchFamily="49" charset="0"/>
              </a:rPr>
              <a:t>División</a:t>
            </a:r>
            <a:r>
              <a:rPr lang="en-CA" sz="3500" dirty="0">
                <a:latin typeface="Calibri" pitchFamily="34" charset="0"/>
                <a:cs typeface="Courier New" pitchFamily="49" charset="0"/>
              </a:rPr>
              <a:t> </a:t>
            </a:r>
            <a:r>
              <a:rPr lang="en-CA" sz="3500" dirty="0" err="1">
                <a:latin typeface="Calibri" pitchFamily="34" charset="0"/>
                <a:cs typeface="Courier New" pitchFamily="49" charset="0"/>
              </a:rPr>
              <a:t>en</a:t>
            </a:r>
            <a:r>
              <a:rPr lang="en-CA" sz="3500" dirty="0">
                <a:latin typeface="Calibri" pitchFamily="34" charset="0"/>
                <a:cs typeface="Courier New" pitchFamily="49" charset="0"/>
              </a:rPr>
              <a:t> </a:t>
            </a:r>
            <a:r>
              <a:rPr lang="en-CA" sz="3500" dirty="0" err="1">
                <a:latin typeface="Calibri" pitchFamily="34" charset="0"/>
                <a:cs typeface="Courier New" pitchFamily="49" charset="0"/>
              </a:rPr>
              <a:t>grupos</a:t>
            </a:r>
            <a:r>
              <a:rPr lang="en-CA" sz="3500" dirty="0">
                <a:latin typeface="Calibri" pitchFamily="34" charset="0"/>
                <a:cs typeface="Courier New" pitchFamily="49" charset="0"/>
              </a:rPr>
              <a:t>.</a:t>
            </a:r>
          </a:p>
          <a:p>
            <a:pPr marL="342900" lvl="1" indent="-342900">
              <a:spcBef>
                <a:spcPct val="20000"/>
              </a:spcBef>
              <a:buFontTx/>
              <a:buChar char="•"/>
              <a:defRPr/>
            </a:pPr>
            <a:r>
              <a:rPr lang="en-CA" sz="3500" dirty="0" err="1">
                <a:latin typeface="Calibri" pitchFamily="34" charset="0"/>
                <a:cs typeface="Courier New" pitchFamily="49" charset="0"/>
              </a:rPr>
              <a:t>Priorización</a:t>
            </a:r>
            <a:r>
              <a:rPr lang="en-CA" sz="3500" dirty="0">
                <a:latin typeface="Calibri" pitchFamily="34" charset="0"/>
                <a:cs typeface="Courier New" pitchFamily="49" charset="0"/>
              </a:rPr>
              <a:t> de </a:t>
            </a:r>
            <a:r>
              <a:rPr lang="en-CA" sz="3500" dirty="0" err="1">
                <a:latin typeface="Calibri" pitchFamily="34" charset="0"/>
                <a:cs typeface="Courier New" pitchFamily="49" charset="0"/>
              </a:rPr>
              <a:t>los</a:t>
            </a:r>
            <a:r>
              <a:rPr lang="en-CA" sz="3500" dirty="0">
                <a:latin typeface="Calibri" pitchFamily="34" charset="0"/>
                <a:cs typeface="Courier New" pitchFamily="49" charset="0"/>
              </a:rPr>
              <a:t> </a:t>
            </a:r>
            <a:r>
              <a:rPr lang="en-CA" sz="3500" dirty="0" err="1">
                <a:latin typeface="Calibri" pitchFamily="34" charset="0"/>
                <a:cs typeface="Courier New" pitchFamily="49" charset="0"/>
              </a:rPr>
              <a:t>resultados</a:t>
            </a:r>
            <a:r>
              <a:rPr lang="en-CA" sz="3500" dirty="0">
                <a:latin typeface="Calibri" pitchFamily="34" charset="0"/>
                <a:cs typeface="Courier New" pitchFamily="49" charset="0"/>
              </a:rPr>
              <a:t> </a:t>
            </a:r>
            <a:r>
              <a:rPr lang="en-CA" sz="3500" dirty="0" err="1">
                <a:latin typeface="Calibri" pitchFamily="34" charset="0"/>
                <a:cs typeface="Courier New" pitchFamily="49" charset="0"/>
              </a:rPr>
              <a:t>en</a:t>
            </a:r>
            <a:r>
              <a:rPr lang="en-CA" sz="3500" dirty="0">
                <a:latin typeface="Calibri" pitchFamily="34" charset="0"/>
                <a:cs typeface="Courier New" pitchFamily="49" charset="0"/>
              </a:rPr>
              <a:t> </a:t>
            </a:r>
            <a:r>
              <a:rPr lang="en-CA" sz="3500" dirty="0" err="1">
                <a:latin typeface="Calibri" pitchFamily="34" charset="0"/>
                <a:cs typeface="Courier New" pitchFamily="49" charset="0"/>
              </a:rPr>
              <a:t>medidas</a:t>
            </a:r>
            <a:r>
              <a:rPr lang="en-CA" sz="3500" dirty="0">
                <a:latin typeface="Calibri" pitchFamily="34" charset="0"/>
                <a:cs typeface="Courier New" pitchFamily="49" charset="0"/>
              </a:rPr>
              <a:t>.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en-CA" sz="2400" dirty="0" err="1">
                <a:latin typeface="Calibri" pitchFamily="34" charset="0"/>
                <a:cs typeface="Courier New" pitchFamily="49" charset="0"/>
              </a:rPr>
              <a:t>Medida</a:t>
            </a:r>
            <a:endParaRPr lang="en-CA" sz="2400" dirty="0">
              <a:latin typeface="Calibri" pitchFamily="34" charset="0"/>
              <a:cs typeface="Courier New" pitchFamily="49" charset="0"/>
            </a:endParaRP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en-CA" sz="2400" dirty="0">
                <a:latin typeface="Calibri" pitchFamily="34" charset="0"/>
                <a:cs typeface="Courier New" pitchFamily="49" charset="0"/>
              </a:rPr>
              <a:t>¿</a:t>
            </a:r>
            <a:r>
              <a:rPr lang="en-CA" sz="2400" dirty="0" err="1">
                <a:latin typeface="Calibri" pitchFamily="34" charset="0"/>
                <a:cs typeface="Courier New" pitchFamily="49" charset="0"/>
              </a:rPr>
              <a:t>Por</a:t>
            </a:r>
            <a:r>
              <a:rPr lang="en-CA" sz="2400" baseline="0" dirty="0">
                <a:latin typeface="Calibri" pitchFamily="34" charset="0"/>
                <a:cs typeface="Courier New" pitchFamily="49" charset="0"/>
              </a:rPr>
              <a:t> </a:t>
            </a:r>
            <a:r>
              <a:rPr lang="en-CA" sz="2400" baseline="0" dirty="0" err="1">
                <a:latin typeface="Calibri" pitchFamily="34" charset="0"/>
                <a:cs typeface="Courier New" pitchFamily="49" charset="0"/>
              </a:rPr>
              <a:t>qué</a:t>
            </a:r>
            <a:r>
              <a:rPr lang="en-CA" sz="2400" baseline="0" dirty="0">
                <a:latin typeface="Calibri" pitchFamily="34" charset="0"/>
                <a:cs typeface="Courier New" pitchFamily="49" charset="0"/>
              </a:rPr>
              <a:t> </a:t>
            </a:r>
            <a:r>
              <a:rPr lang="en-CA" sz="2400" baseline="0" dirty="0" err="1">
                <a:latin typeface="Calibri" pitchFamily="34" charset="0"/>
                <a:cs typeface="Courier New" pitchFamily="49" charset="0"/>
              </a:rPr>
              <a:t>es</a:t>
            </a:r>
            <a:r>
              <a:rPr lang="en-CA" sz="2400" baseline="0" dirty="0">
                <a:latin typeface="Calibri" pitchFamily="34" charset="0"/>
                <a:cs typeface="Courier New" pitchFamily="49" charset="0"/>
              </a:rPr>
              <a:t> </a:t>
            </a:r>
            <a:r>
              <a:rPr lang="en-CA" sz="2400" baseline="0" dirty="0" err="1">
                <a:latin typeface="Calibri" pitchFamily="34" charset="0"/>
                <a:cs typeface="Courier New" pitchFamily="49" charset="0"/>
              </a:rPr>
              <a:t>una</a:t>
            </a:r>
            <a:r>
              <a:rPr lang="en-CA" sz="2400" baseline="0" dirty="0">
                <a:latin typeface="Calibri" pitchFamily="34" charset="0"/>
                <a:cs typeface="Courier New" pitchFamily="49" charset="0"/>
              </a:rPr>
              <a:t> </a:t>
            </a:r>
            <a:r>
              <a:rPr lang="en-CA" sz="2400" baseline="0" dirty="0" err="1">
                <a:latin typeface="Calibri" pitchFamily="34" charset="0"/>
                <a:cs typeface="Courier New" pitchFamily="49" charset="0"/>
              </a:rPr>
              <a:t>prioridad</a:t>
            </a:r>
            <a:r>
              <a:rPr lang="en-CA" sz="2400" dirty="0">
                <a:latin typeface="Calibri" pitchFamily="34" charset="0"/>
                <a:cs typeface="Courier New" pitchFamily="49" charset="0"/>
              </a:rPr>
              <a:t>?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en-CA" sz="2400" dirty="0">
                <a:latin typeface="Calibri" pitchFamily="34" charset="0"/>
                <a:cs typeface="Courier New" pitchFamily="49" charset="0"/>
              </a:rPr>
              <a:t>¿</a:t>
            </a:r>
            <a:r>
              <a:rPr lang="en-CA" sz="2400" dirty="0" err="1">
                <a:latin typeface="Calibri" pitchFamily="34" charset="0"/>
                <a:cs typeface="Courier New" pitchFamily="49" charset="0"/>
              </a:rPr>
              <a:t>Quién</a:t>
            </a:r>
            <a:r>
              <a:rPr lang="en-CA" sz="2400" dirty="0">
                <a:latin typeface="Calibri" pitchFamily="34" charset="0"/>
                <a:cs typeface="Courier New" pitchFamily="49" charset="0"/>
              </a:rPr>
              <a:t> </a:t>
            </a:r>
            <a:r>
              <a:rPr lang="en-CA" sz="2400" dirty="0" err="1">
                <a:latin typeface="Calibri" pitchFamily="34" charset="0"/>
                <a:cs typeface="Courier New" pitchFamily="49" charset="0"/>
              </a:rPr>
              <a:t>es</a:t>
            </a:r>
            <a:r>
              <a:rPr lang="en-CA" sz="2400" dirty="0">
                <a:latin typeface="Calibri" pitchFamily="34" charset="0"/>
                <a:cs typeface="Courier New" pitchFamily="49" charset="0"/>
              </a:rPr>
              <a:t> </a:t>
            </a:r>
            <a:r>
              <a:rPr lang="en-CA" sz="2400" dirty="0" err="1">
                <a:latin typeface="Calibri" pitchFamily="34" charset="0"/>
                <a:cs typeface="Courier New" pitchFamily="49" charset="0"/>
              </a:rPr>
              <a:t>responsable</a:t>
            </a:r>
            <a:r>
              <a:rPr lang="en-CA" sz="2400" dirty="0">
                <a:latin typeface="Calibri" pitchFamily="34" charset="0"/>
                <a:cs typeface="Courier New" pitchFamily="49" charset="0"/>
              </a:rPr>
              <a:t> de </a:t>
            </a:r>
            <a:r>
              <a:rPr lang="en-CA" sz="2400" dirty="0" err="1">
                <a:latin typeface="Calibri" pitchFamily="34" charset="0"/>
                <a:cs typeface="Courier New" pitchFamily="49" charset="0"/>
              </a:rPr>
              <a:t>aplicar</a:t>
            </a:r>
            <a:r>
              <a:rPr lang="en-CA" sz="2400" dirty="0">
                <a:latin typeface="Calibri" pitchFamily="34" charset="0"/>
                <a:cs typeface="Courier New" pitchFamily="49" charset="0"/>
              </a:rPr>
              <a:t> la </a:t>
            </a:r>
            <a:r>
              <a:rPr lang="en-CA" sz="2400" dirty="0" err="1">
                <a:latin typeface="Calibri" pitchFamily="34" charset="0"/>
                <a:cs typeface="Courier New" pitchFamily="49" charset="0"/>
              </a:rPr>
              <a:t>medida</a:t>
            </a:r>
            <a:r>
              <a:rPr lang="en-CA" sz="2400" dirty="0">
                <a:latin typeface="Calibri" pitchFamily="34" charset="0"/>
                <a:cs typeface="Courier New" pitchFamily="49" charset="0"/>
              </a:rPr>
              <a:t>?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en-CA" sz="2400" dirty="0">
                <a:latin typeface="Calibri" pitchFamily="34" charset="0"/>
                <a:cs typeface="Courier New" pitchFamily="49" charset="0"/>
              </a:rPr>
              <a:t>¿</a:t>
            </a:r>
            <a:r>
              <a:rPr lang="en-CA" sz="2400" dirty="0" err="1">
                <a:latin typeface="Calibri" pitchFamily="34" charset="0"/>
                <a:cs typeface="Courier New" pitchFamily="49" charset="0"/>
              </a:rPr>
              <a:t>Qué</a:t>
            </a:r>
            <a:r>
              <a:rPr lang="en-CA" sz="2400" dirty="0">
                <a:latin typeface="Calibri" pitchFamily="34" charset="0"/>
                <a:cs typeface="Courier New" pitchFamily="49" charset="0"/>
              </a:rPr>
              <a:t> </a:t>
            </a:r>
            <a:r>
              <a:rPr lang="en-CA" sz="2400" dirty="0" err="1">
                <a:latin typeface="Calibri" pitchFamily="34" charset="0"/>
                <a:cs typeface="Courier New" pitchFamily="49" charset="0"/>
              </a:rPr>
              <a:t>recursos</a:t>
            </a:r>
            <a:r>
              <a:rPr lang="en-CA" sz="2400" dirty="0">
                <a:latin typeface="Calibri" pitchFamily="34" charset="0"/>
                <a:cs typeface="Courier New" pitchFamily="49" charset="0"/>
              </a:rPr>
              <a:t> se </a:t>
            </a:r>
            <a:r>
              <a:rPr lang="en-CA" sz="2400" dirty="0" err="1">
                <a:latin typeface="Calibri" pitchFamily="34" charset="0"/>
                <a:cs typeface="Courier New" pitchFamily="49" charset="0"/>
              </a:rPr>
              <a:t>requieren</a:t>
            </a:r>
            <a:r>
              <a:rPr lang="en-CA" sz="2400" dirty="0">
                <a:latin typeface="Calibri" pitchFamily="34" charset="0"/>
                <a:cs typeface="Courier New" pitchFamily="49" charset="0"/>
              </a:rPr>
              <a:t>?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en-CA" sz="2400" dirty="0">
                <a:latin typeface="Calibri" pitchFamily="34" charset="0"/>
                <a:cs typeface="Courier New" pitchFamily="49" charset="0"/>
              </a:rPr>
              <a:t>¿Para</a:t>
            </a:r>
            <a:r>
              <a:rPr lang="en-CA" sz="2400" baseline="0" dirty="0">
                <a:latin typeface="Calibri" pitchFamily="34" charset="0"/>
                <a:cs typeface="Courier New" pitchFamily="49" charset="0"/>
              </a:rPr>
              <a:t> </a:t>
            </a:r>
            <a:r>
              <a:rPr lang="en-CA" sz="2400" baseline="0" dirty="0" err="1">
                <a:latin typeface="Calibri" pitchFamily="34" charset="0"/>
                <a:cs typeface="Courier New" pitchFamily="49" charset="0"/>
              </a:rPr>
              <a:t>cuándo</a:t>
            </a:r>
            <a:r>
              <a:rPr lang="en-CA" sz="2400" dirty="0">
                <a:latin typeface="Calibri" pitchFamily="34" charset="0"/>
                <a:cs typeface="Courier New" pitchFamily="49" charset="0"/>
              </a:rPr>
              <a:t>?</a:t>
            </a:r>
          </a:p>
          <a:p>
            <a:pPr marL="342900" lvl="1" indent="-342900">
              <a:spcBef>
                <a:spcPct val="20000"/>
              </a:spcBef>
              <a:buFontTx/>
              <a:buChar char="•"/>
              <a:defRPr/>
            </a:pPr>
            <a:r>
              <a:rPr lang="en-CA" sz="3500" dirty="0" err="1">
                <a:latin typeface="Calibri" pitchFamily="34" charset="0"/>
                <a:cs typeface="Courier New" pitchFamily="49" charset="0"/>
              </a:rPr>
              <a:t>Cada</a:t>
            </a:r>
            <a:r>
              <a:rPr lang="en-CA" sz="3500" dirty="0">
                <a:latin typeface="Calibri" pitchFamily="34" charset="0"/>
                <a:cs typeface="Courier New" pitchFamily="49" charset="0"/>
              </a:rPr>
              <a:t> relator de </a:t>
            </a:r>
            <a:r>
              <a:rPr lang="en-CA" sz="3500" dirty="0" err="1">
                <a:latin typeface="Calibri" pitchFamily="34" charset="0"/>
                <a:cs typeface="Courier New" pitchFamily="49" charset="0"/>
              </a:rPr>
              <a:t>grupo</a:t>
            </a:r>
            <a:r>
              <a:rPr lang="en-CA" sz="3500" dirty="0">
                <a:latin typeface="Calibri" pitchFamily="34" charset="0"/>
                <a:cs typeface="Courier New" pitchFamily="49" charset="0"/>
              </a:rPr>
              <a:t> </a:t>
            </a:r>
            <a:r>
              <a:rPr lang="en-CA" sz="3500" dirty="0" err="1">
                <a:latin typeface="Calibri" pitchFamily="34" charset="0"/>
                <a:cs typeface="Courier New" pitchFamily="49" charset="0"/>
              </a:rPr>
              <a:t>proporcionará</a:t>
            </a:r>
            <a:r>
              <a:rPr lang="en-CA" sz="3500" dirty="0">
                <a:latin typeface="Calibri" pitchFamily="34" charset="0"/>
                <a:cs typeface="Courier New" pitchFamily="49" charset="0"/>
              </a:rPr>
              <a:t> un </a:t>
            </a:r>
            <a:r>
              <a:rPr lang="en-CA" sz="3500" dirty="0" err="1">
                <a:latin typeface="Calibri" pitchFamily="34" charset="0"/>
                <a:cs typeface="Courier New" pitchFamily="49" charset="0"/>
              </a:rPr>
              <a:t>resumen</a:t>
            </a:r>
            <a:r>
              <a:rPr lang="en-CA" sz="3500" dirty="0">
                <a:latin typeface="Calibri" pitchFamily="34" charset="0"/>
                <a:cs typeface="Courier New" pitchFamily="49" charset="0"/>
              </a:rPr>
              <a:t> de 5 </a:t>
            </a:r>
            <a:r>
              <a:rPr lang="en-CA" sz="3500" dirty="0" err="1">
                <a:latin typeface="Calibri" pitchFamily="34" charset="0"/>
                <a:cs typeface="Courier New" pitchFamily="49" charset="0"/>
              </a:rPr>
              <a:t>minutos</a:t>
            </a:r>
            <a:r>
              <a:rPr lang="en-CA" sz="3500" dirty="0">
                <a:latin typeface="Calibri" pitchFamily="34" charset="0"/>
                <a:cs typeface="Courier New" pitchFamily="49" charset="0"/>
              </a:rPr>
              <a:t> de </a:t>
            </a:r>
            <a:r>
              <a:rPr lang="en-CA" sz="3500" dirty="0" err="1">
                <a:latin typeface="Calibri" pitchFamily="34" charset="0"/>
                <a:cs typeface="Courier New" pitchFamily="49" charset="0"/>
              </a:rPr>
              <a:t>los</a:t>
            </a:r>
            <a:r>
              <a:rPr lang="en-CA" sz="3500" dirty="0">
                <a:latin typeface="Calibri" pitchFamily="34" charset="0"/>
                <a:cs typeface="Courier New" pitchFamily="49" charset="0"/>
              </a:rPr>
              <a:t> </a:t>
            </a:r>
            <a:r>
              <a:rPr lang="en-CA" sz="3500" dirty="0" err="1">
                <a:latin typeface="Calibri" pitchFamily="34" charset="0"/>
                <a:cs typeface="Courier New" pitchFamily="49" charset="0"/>
              </a:rPr>
              <a:t>resultados</a:t>
            </a:r>
            <a:r>
              <a:rPr lang="en-CA" sz="3500" dirty="0">
                <a:latin typeface="Calibri" pitchFamily="34" charset="0"/>
                <a:cs typeface="Courier New" pitchFamily="49" charset="0"/>
              </a:rPr>
              <a:t> del </a:t>
            </a:r>
            <a:r>
              <a:rPr lang="en-CA" sz="3500" dirty="0" err="1">
                <a:latin typeface="Calibri" pitchFamily="34" charset="0"/>
                <a:cs typeface="Courier New" pitchFamily="49" charset="0"/>
              </a:rPr>
              <a:t>grupo</a:t>
            </a:r>
            <a:r>
              <a:rPr lang="en-CA" sz="3500" dirty="0">
                <a:latin typeface="Calibri" pitchFamily="34" charset="0"/>
                <a:cs typeface="Courier New" pitchFamily="49" charset="0"/>
              </a:rPr>
              <a:t>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99404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1" indent="-342900">
              <a:spcBef>
                <a:spcPct val="20000"/>
              </a:spcBef>
              <a:buFontTx/>
              <a:buChar char="•"/>
              <a:defRPr/>
            </a:pPr>
            <a:r>
              <a:rPr lang="en-CA" sz="3500" dirty="0" err="1">
                <a:latin typeface="Calibri" pitchFamily="34" charset="0"/>
                <a:cs typeface="Courier New" pitchFamily="49" charset="0"/>
              </a:rPr>
              <a:t>División</a:t>
            </a:r>
            <a:r>
              <a:rPr lang="en-CA" sz="3500" dirty="0">
                <a:latin typeface="Calibri" pitchFamily="34" charset="0"/>
                <a:cs typeface="Courier New" pitchFamily="49" charset="0"/>
              </a:rPr>
              <a:t> </a:t>
            </a:r>
            <a:r>
              <a:rPr lang="en-CA" sz="3500" dirty="0" err="1">
                <a:latin typeface="Calibri" pitchFamily="34" charset="0"/>
                <a:cs typeface="Courier New" pitchFamily="49" charset="0"/>
              </a:rPr>
              <a:t>en</a:t>
            </a:r>
            <a:r>
              <a:rPr lang="en-CA" sz="3500" dirty="0">
                <a:latin typeface="Calibri" pitchFamily="34" charset="0"/>
                <a:cs typeface="Courier New" pitchFamily="49" charset="0"/>
              </a:rPr>
              <a:t> </a:t>
            </a:r>
            <a:r>
              <a:rPr lang="en-CA" sz="3500" dirty="0" err="1">
                <a:latin typeface="Calibri" pitchFamily="34" charset="0"/>
                <a:cs typeface="Courier New" pitchFamily="49" charset="0"/>
              </a:rPr>
              <a:t>grupos</a:t>
            </a:r>
            <a:r>
              <a:rPr lang="en-CA" sz="3500" dirty="0">
                <a:latin typeface="Calibri" pitchFamily="34" charset="0"/>
                <a:cs typeface="Courier New" pitchFamily="49" charset="0"/>
              </a:rPr>
              <a:t>.</a:t>
            </a:r>
          </a:p>
          <a:p>
            <a:pPr marL="342900" lvl="1" indent="-342900">
              <a:spcBef>
                <a:spcPct val="20000"/>
              </a:spcBef>
              <a:buFontTx/>
              <a:buChar char="•"/>
              <a:defRPr/>
            </a:pPr>
            <a:r>
              <a:rPr lang="en-CA" sz="3500" dirty="0" err="1">
                <a:latin typeface="Calibri" pitchFamily="34" charset="0"/>
                <a:cs typeface="Courier New" pitchFamily="49" charset="0"/>
              </a:rPr>
              <a:t>Priorización</a:t>
            </a:r>
            <a:r>
              <a:rPr lang="en-CA" sz="3500" dirty="0">
                <a:latin typeface="Calibri" pitchFamily="34" charset="0"/>
                <a:cs typeface="Courier New" pitchFamily="49" charset="0"/>
              </a:rPr>
              <a:t> de </a:t>
            </a:r>
            <a:r>
              <a:rPr lang="en-CA" sz="3500" dirty="0" err="1">
                <a:latin typeface="Calibri" pitchFamily="34" charset="0"/>
                <a:cs typeface="Courier New" pitchFamily="49" charset="0"/>
              </a:rPr>
              <a:t>los</a:t>
            </a:r>
            <a:r>
              <a:rPr lang="en-CA" sz="3500" dirty="0">
                <a:latin typeface="Calibri" pitchFamily="34" charset="0"/>
                <a:cs typeface="Courier New" pitchFamily="49" charset="0"/>
              </a:rPr>
              <a:t> </a:t>
            </a:r>
            <a:r>
              <a:rPr lang="en-CA" sz="3500" dirty="0" err="1">
                <a:latin typeface="Calibri" pitchFamily="34" charset="0"/>
                <a:cs typeface="Courier New" pitchFamily="49" charset="0"/>
              </a:rPr>
              <a:t>resultados</a:t>
            </a:r>
            <a:r>
              <a:rPr lang="en-CA" sz="3500" dirty="0">
                <a:latin typeface="Calibri" pitchFamily="34" charset="0"/>
                <a:cs typeface="Courier New" pitchFamily="49" charset="0"/>
              </a:rPr>
              <a:t> </a:t>
            </a:r>
            <a:r>
              <a:rPr lang="en-CA" sz="3500" dirty="0" err="1">
                <a:latin typeface="Calibri" pitchFamily="34" charset="0"/>
                <a:cs typeface="Courier New" pitchFamily="49" charset="0"/>
              </a:rPr>
              <a:t>en</a:t>
            </a:r>
            <a:r>
              <a:rPr lang="en-CA" sz="3500" baseline="0" dirty="0">
                <a:latin typeface="Calibri" pitchFamily="34" charset="0"/>
                <a:cs typeface="Courier New" pitchFamily="49" charset="0"/>
              </a:rPr>
              <a:t> </a:t>
            </a:r>
            <a:r>
              <a:rPr lang="en-CA" sz="3500" baseline="0" dirty="0" err="1">
                <a:latin typeface="Calibri" pitchFamily="34" charset="0"/>
                <a:cs typeface="Courier New" pitchFamily="49" charset="0"/>
              </a:rPr>
              <a:t>medidas</a:t>
            </a:r>
            <a:r>
              <a:rPr lang="en-CA" sz="3500" baseline="0" dirty="0">
                <a:latin typeface="Calibri" pitchFamily="34" charset="0"/>
                <a:cs typeface="Courier New" pitchFamily="49" charset="0"/>
              </a:rPr>
              <a:t>.</a:t>
            </a:r>
            <a:endParaRPr lang="en-CA" sz="3500" dirty="0">
              <a:latin typeface="Calibri" pitchFamily="34" charset="0"/>
              <a:cs typeface="Courier New" pitchFamily="49" charset="0"/>
            </a:endParaRP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en-CA" sz="2400" dirty="0" err="1">
                <a:latin typeface="Calibri" pitchFamily="34" charset="0"/>
                <a:cs typeface="Courier New" pitchFamily="49" charset="0"/>
              </a:rPr>
              <a:t>Medida</a:t>
            </a:r>
            <a:endParaRPr lang="en-CA" sz="2400" dirty="0">
              <a:latin typeface="Calibri" pitchFamily="34" charset="0"/>
              <a:cs typeface="Courier New" pitchFamily="49" charset="0"/>
            </a:endParaRP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en-CA" sz="2400" dirty="0">
                <a:latin typeface="Calibri" pitchFamily="34" charset="0"/>
                <a:cs typeface="Courier New" pitchFamily="49" charset="0"/>
              </a:rPr>
              <a:t>¿</a:t>
            </a:r>
            <a:r>
              <a:rPr lang="en-CA" sz="2400" dirty="0" err="1">
                <a:latin typeface="Calibri" pitchFamily="34" charset="0"/>
                <a:cs typeface="Courier New" pitchFamily="49" charset="0"/>
              </a:rPr>
              <a:t>Por</a:t>
            </a:r>
            <a:r>
              <a:rPr lang="en-CA" sz="2400" baseline="0" dirty="0">
                <a:latin typeface="Calibri" pitchFamily="34" charset="0"/>
                <a:cs typeface="Courier New" pitchFamily="49" charset="0"/>
              </a:rPr>
              <a:t> </a:t>
            </a:r>
            <a:r>
              <a:rPr lang="en-CA" sz="2400" baseline="0" dirty="0" err="1">
                <a:latin typeface="Calibri" pitchFamily="34" charset="0"/>
                <a:cs typeface="Courier New" pitchFamily="49" charset="0"/>
              </a:rPr>
              <a:t>qué</a:t>
            </a:r>
            <a:r>
              <a:rPr lang="en-CA" sz="2400" baseline="0" dirty="0">
                <a:latin typeface="Calibri" pitchFamily="34" charset="0"/>
                <a:cs typeface="Courier New" pitchFamily="49" charset="0"/>
              </a:rPr>
              <a:t> </a:t>
            </a:r>
            <a:r>
              <a:rPr lang="en-CA" sz="2400" baseline="0" dirty="0" err="1">
                <a:latin typeface="Calibri" pitchFamily="34" charset="0"/>
                <a:cs typeface="Courier New" pitchFamily="49" charset="0"/>
              </a:rPr>
              <a:t>es</a:t>
            </a:r>
            <a:r>
              <a:rPr lang="en-CA" sz="2400" baseline="0" dirty="0">
                <a:latin typeface="Calibri" pitchFamily="34" charset="0"/>
                <a:cs typeface="Courier New" pitchFamily="49" charset="0"/>
              </a:rPr>
              <a:t> </a:t>
            </a:r>
            <a:r>
              <a:rPr lang="en-CA" sz="2400" baseline="0" dirty="0" err="1">
                <a:latin typeface="Calibri" pitchFamily="34" charset="0"/>
                <a:cs typeface="Courier New" pitchFamily="49" charset="0"/>
              </a:rPr>
              <a:t>una</a:t>
            </a:r>
            <a:r>
              <a:rPr lang="en-CA" sz="2400" baseline="0" dirty="0">
                <a:latin typeface="Calibri" pitchFamily="34" charset="0"/>
                <a:cs typeface="Courier New" pitchFamily="49" charset="0"/>
              </a:rPr>
              <a:t> </a:t>
            </a:r>
            <a:r>
              <a:rPr lang="en-CA" sz="2400" baseline="0" dirty="0" err="1">
                <a:latin typeface="Calibri" pitchFamily="34" charset="0"/>
                <a:cs typeface="Courier New" pitchFamily="49" charset="0"/>
              </a:rPr>
              <a:t>prioridad</a:t>
            </a:r>
            <a:r>
              <a:rPr lang="en-CA" sz="2400" dirty="0">
                <a:latin typeface="Calibri" pitchFamily="34" charset="0"/>
                <a:cs typeface="Courier New" pitchFamily="49" charset="0"/>
              </a:rPr>
              <a:t>?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en-CA" sz="2400" dirty="0">
                <a:latin typeface="Calibri" pitchFamily="34" charset="0"/>
                <a:cs typeface="Courier New" pitchFamily="49" charset="0"/>
              </a:rPr>
              <a:t>¿</a:t>
            </a:r>
            <a:r>
              <a:rPr lang="en-CA" sz="2400" dirty="0" err="1">
                <a:latin typeface="Calibri" pitchFamily="34" charset="0"/>
                <a:cs typeface="Courier New" pitchFamily="49" charset="0"/>
              </a:rPr>
              <a:t>Quién</a:t>
            </a:r>
            <a:r>
              <a:rPr lang="en-CA" sz="2400" dirty="0">
                <a:latin typeface="Calibri" pitchFamily="34" charset="0"/>
                <a:cs typeface="Courier New" pitchFamily="49" charset="0"/>
              </a:rPr>
              <a:t> </a:t>
            </a:r>
            <a:r>
              <a:rPr lang="en-CA" sz="2400" dirty="0" err="1">
                <a:latin typeface="Calibri" pitchFamily="34" charset="0"/>
                <a:cs typeface="Courier New" pitchFamily="49" charset="0"/>
              </a:rPr>
              <a:t>es</a:t>
            </a:r>
            <a:r>
              <a:rPr lang="en-CA" sz="2400" dirty="0">
                <a:latin typeface="Calibri" pitchFamily="34" charset="0"/>
                <a:cs typeface="Courier New" pitchFamily="49" charset="0"/>
              </a:rPr>
              <a:t> </a:t>
            </a:r>
            <a:r>
              <a:rPr lang="en-CA" sz="2400" dirty="0" err="1">
                <a:latin typeface="Calibri" pitchFamily="34" charset="0"/>
                <a:cs typeface="Courier New" pitchFamily="49" charset="0"/>
              </a:rPr>
              <a:t>responsable</a:t>
            </a:r>
            <a:r>
              <a:rPr lang="en-CA" sz="2400" dirty="0">
                <a:latin typeface="Calibri" pitchFamily="34" charset="0"/>
                <a:cs typeface="Courier New" pitchFamily="49" charset="0"/>
              </a:rPr>
              <a:t> de </a:t>
            </a:r>
            <a:r>
              <a:rPr lang="en-CA" sz="2400" dirty="0" err="1">
                <a:latin typeface="Calibri" pitchFamily="34" charset="0"/>
                <a:cs typeface="Courier New" pitchFamily="49" charset="0"/>
              </a:rPr>
              <a:t>aplicar</a:t>
            </a:r>
            <a:r>
              <a:rPr lang="en-CA" sz="2400" dirty="0">
                <a:latin typeface="Calibri" pitchFamily="34" charset="0"/>
                <a:cs typeface="Courier New" pitchFamily="49" charset="0"/>
              </a:rPr>
              <a:t> la </a:t>
            </a:r>
            <a:r>
              <a:rPr lang="en-CA" sz="2400" dirty="0" err="1">
                <a:latin typeface="Calibri" pitchFamily="34" charset="0"/>
                <a:cs typeface="Courier New" pitchFamily="49" charset="0"/>
              </a:rPr>
              <a:t>medida</a:t>
            </a:r>
            <a:r>
              <a:rPr lang="en-CA" sz="2400" dirty="0">
                <a:latin typeface="Calibri" pitchFamily="34" charset="0"/>
                <a:cs typeface="Courier New" pitchFamily="49" charset="0"/>
              </a:rPr>
              <a:t>?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en-CA" sz="2400" dirty="0">
                <a:latin typeface="Calibri" pitchFamily="34" charset="0"/>
                <a:cs typeface="Courier New" pitchFamily="49" charset="0"/>
              </a:rPr>
              <a:t>¿</a:t>
            </a:r>
            <a:r>
              <a:rPr lang="en-CA" sz="2400" dirty="0" err="1">
                <a:latin typeface="Calibri" pitchFamily="34" charset="0"/>
                <a:cs typeface="Courier New" pitchFamily="49" charset="0"/>
              </a:rPr>
              <a:t>Qué</a:t>
            </a:r>
            <a:r>
              <a:rPr lang="en-CA" sz="2400" dirty="0">
                <a:latin typeface="Calibri" pitchFamily="34" charset="0"/>
                <a:cs typeface="Courier New" pitchFamily="49" charset="0"/>
              </a:rPr>
              <a:t> </a:t>
            </a:r>
            <a:r>
              <a:rPr lang="en-CA" sz="2400" dirty="0" err="1">
                <a:latin typeface="Calibri" pitchFamily="34" charset="0"/>
                <a:cs typeface="Courier New" pitchFamily="49" charset="0"/>
              </a:rPr>
              <a:t>recursos</a:t>
            </a:r>
            <a:r>
              <a:rPr lang="en-CA" sz="2400" dirty="0">
                <a:latin typeface="Calibri" pitchFamily="34" charset="0"/>
                <a:cs typeface="Courier New" pitchFamily="49" charset="0"/>
              </a:rPr>
              <a:t> se </a:t>
            </a:r>
            <a:r>
              <a:rPr lang="en-CA" sz="2400" dirty="0" err="1">
                <a:latin typeface="Calibri" pitchFamily="34" charset="0"/>
                <a:cs typeface="Courier New" pitchFamily="49" charset="0"/>
              </a:rPr>
              <a:t>requieren</a:t>
            </a:r>
            <a:r>
              <a:rPr lang="en-CA" sz="2400" dirty="0">
                <a:latin typeface="Calibri" pitchFamily="34" charset="0"/>
                <a:cs typeface="Courier New" pitchFamily="49" charset="0"/>
              </a:rPr>
              <a:t>?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en-CA" sz="2400" dirty="0">
                <a:latin typeface="Calibri" pitchFamily="34" charset="0"/>
                <a:cs typeface="Courier New" pitchFamily="49" charset="0"/>
              </a:rPr>
              <a:t>¿Para</a:t>
            </a:r>
            <a:r>
              <a:rPr lang="en-CA" sz="2400" baseline="0" dirty="0">
                <a:latin typeface="Calibri" pitchFamily="34" charset="0"/>
                <a:cs typeface="Courier New" pitchFamily="49" charset="0"/>
              </a:rPr>
              <a:t> </a:t>
            </a:r>
            <a:r>
              <a:rPr lang="en-CA" sz="2400" baseline="0" dirty="0" err="1">
                <a:latin typeface="Calibri" pitchFamily="34" charset="0"/>
                <a:cs typeface="Courier New" pitchFamily="49" charset="0"/>
              </a:rPr>
              <a:t>cuándo</a:t>
            </a:r>
            <a:r>
              <a:rPr lang="en-CA" sz="2400" baseline="0" dirty="0">
                <a:latin typeface="Calibri" pitchFamily="34" charset="0"/>
                <a:cs typeface="Courier New" pitchFamily="49" charset="0"/>
              </a:rPr>
              <a:t>?</a:t>
            </a:r>
            <a:endParaRPr lang="en-CA" sz="2400" dirty="0">
              <a:latin typeface="Calibri" pitchFamily="34" charset="0"/>
              <a:cs typeface="Courier New" pitchFamily="49" charset="0"/>
            </a:endParaRPr>
          </a:p>
          <a:p>
            <a:pPr marL="342900" lvl="1" indent="-342900">
              <a:spcBef>
                <a:spcPct val="20000"/>
              </a:spcBef>
              <a:buFontTx/>
              <a:buChar char="•"/>
              <a:defRPr/>
            </a:pPr>
            <a:r>
              <a:rPr lang="en-CA" sz="3500" dirty="0" err="1">
                <a:latin typeface="Calibri" pitchFamily="34" charset="0"/>
                <a:cs typeface="Courier New" pitchFamily="49" charset="0"/>
              </a:rPr>
              <a:t>Cada</a:t>
            </a:r>
            <a:r>
              <a:rPr lang="en-CA" sz="3500" baseline="0" dirty="0">
                <a:latin typeface="Calibri" pitchFamily="34" charset="0"/>
                <a:cs typeface="Courier New" pitchFamily="49" charset="0"/>
              </a:rPr>
              <a:t> relator de </a:t>
            </a:r>
            <a:r>
              <a:rPr lang="en-CA" sz="3500" baseline="0" dirty="0" err="1">
                <a:latin typeface="Calibri" pitchFamily="34" charset="0"/>
                <a:cs typeface="Courier New" pitchFamily="49" charset="0"/>
              </a:rPr>
              <a:t>grupo</a:t>
            </a:r>
            <a:r>
              <a:rPr lang="en-CA" sz="3500" baseline="0" dirty="0">
                <a:latin typeface="Calibri" pitchFamily="34" charset="0"/>
                <a:cs typeface="Courier New" pitchFamily="49" charset="0"/>
              </a:rPr>
              <a:t> </a:t>
            </a:r>
            <a:r>
              <a:rPr lang="en-CA" sz="3500" baseline="0" dirty="0" err="1">
                <a:latin typeface="Calibri" pitchFamily="34" charset="0"/>
                <a:cs typeface="Courier New" pitchFamily="49" charset="0"/>
              </a:rPr>
              <a:t>proporcionará</a:t>
            </a:r>
            <a:r>
              <a:rPr lang="en-CA" sz="3500" baseline="0" dirty="0">
                <a:latin typeface="Calibri" pitchFamily="34" charset="0"/>
                <a:cs typeface="Courier New" pitchFamily="49" charset="0"/>
              </a:rPr>
              <a:t> un </a:t>
            </a:r>
            <a:r>
              <a:rPr lang="en-CA" sz="3500" baseline="0" dirty="0" err="1">
                <a:latin typeface="Calibri" pitchFamily="34" charset="0"/>
                <a:cs typeface="Courier New" pitchFamily="49" charset="0"/>
              </a:rPr>
              <a:t>resumen</a:t>
            </a:r>
            <a:r>
              <a:rPr lang="en-CA" sz="3500" baseline="0" dirty="0">
                <a:latin typeface="Calibri" pitchFamily="34" charset="0"/>
                <a:cs typeface="Courier New" pitchFamily="49" charset="0"/>
              </a:rPr>
              <a:t> de 5 </a:t>
            </a:r>
            <a:r>
              <a:rPr lang="en-CA" sz="3500" baseline="0" dirty="0" err="1">
                <a:latin typeface="Calibri" pitchFamily="34" charset="0"/>
                <a:cs typeface="Courier New" pitchFamily="49" charset="0"/>
              </a:rPr>
              <a:t>minutos</a:t>
            </a:r>
            <a:r>
              <a:rPr lang="en-CA" sz="3500" baseline="0" dirty="0">
                <a:latin typeface="Calibri" pitchFamily="34" charset="0"/>
                <a:cs typeface="Courier New" pitchFamily="49" charset="0"/>
              </a:rPr>
              <a:t> de </a:t>
            </a:r>
            <a:r>
              <a:rPr lang="en-CA" sz="3500" baseline="0" dirty="0" err="1">
                <a:latin typeface="Calibri" pitchFamily="34" charset="0"/>
                <a:cs typeface="Courier New" pitchFamily="49" charset="0"/>
              </a:rPr>
              <a:t>los</a:t>
            </a:r>
            <a:r>
              <a:rPr lang="en-CA" sz="3500" baseline="0" dirty="0">
                <a:latin typeface="Calibri" pitchFamily="34" charset="0"/>
                <a:cs typeface="Courier New" pitchFamily="49" charset="0"/>
              </a:rPr>
              <a:t> </a:t>
            </a:r>
            <a:r>
              <a:rPr lang="en-CA" sz="3500" baseline="0" dirty="0" err="1">
                <a:latin typeface="Calibri" pitchFamily="34" charset="0"/>
                <a:cs typeface="Courier New" pitchFamily="49" charset="0"/>
              </a:rPr>
              <a:t>resultados</a:t>
            </a:r>
            <a:r>
              <a:rPr lang="en-CA" sz="3500" baseline="0" dirty="0">
                <a:latin typeface="Calibri" pitchFamily="34" charset="0"/>
                <a:cs typeface="Courier New" pitchFamily="49" charset="0"/>
              </a:rPr>
              <a:t> del </a:t>
            </a:r>
            <a:r>
              <a:rPr lang="en-CA" sz="3500" baseline="0" dirty="0" err="1">
                <a:latin typeface="Calibri" pitchFamily="34" charset="0"/>
                <a:cs typeface="Courier New" pitchFamily="49" charset="0"/>
              </a:rPr>
              <a:t>grupo</a:t>
            </a:r>
            <a:r>
              <a:rPr lang="en-CA" sz="3500" baseline="0" dirty="0">
                <a:latin typeface="Calibri" pitchFamily="34" charset="0"/>
                <a:cs typeface="Courier New" pitchFamily="49" charset="0"/>
              </a:rPr>
              <a:t>.</a:t>
            </a:r>
            <a:endParaRPr lang="en-CA" sz="3500" dirty="0">
              <a:latin typeface="Calibri" pitchFamily="34" charset="0"/>
              <a:cs typeface="Courier New" pitchFamily="49" charset="0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13821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1" indent="-342900" algn="l" rtl="0">
              <a:spcBef>
                <a:spcPct val="0"/>
              </a:spcBef>
              <a:spcAft>
                <a:spcPct val="0"/>
              </a:spcAft>
              <a:buSzPts val="400"/>
              <a:buFont typeface="Calibri"/>
              <a:buChar char="•"/>
            </a:pPr>
            <a:r>
              <a:rPr lang="es" sz="3500" b="0" i="0" u="none" strike="noStrike" cap="none" baseline="0" dirty="0">
                <a:solidFill>
                  <a:srgbClr val="000000"/>
                </a:solidFill>
                <a:effectLst/>
                <a:uFillTx/>
                <a:latin typeface="+mn-lt"/>
              </a:rPr>
              <a:t>Dividirse en grupos.</a:t>
            </a:r>
          </a:p>
          <a:p>
            <a:pPr marL="342900" lvl="1" indent="-342900" algn="l" rtl="0">
              <a:spcBef>
                <a:spcPts val="700"/>
              </a:spcBef>
              <a:spcAft>
                <a:spcPct val="0"/>
              </a:spcAft>
              <a:buSzPts val="400"/>
              <a:buFont typeface="Calibri"/>
              <a:buChar char="•"/>
            </a:pPr>
            <a:r>
              <a:rPr lang="es" sz="3500" b="0" i="0" u="none" strike="noStrike" cap="none" baseline="0" dirty="0">
                <a:solidFill>
                  <a:srgbClr val="000000"/>
                </a:solidFill>
                <a:effectLst/>
                <a:uFillTx/>
                <a:latin typeface="+mn-lt"/>
              </a:rPr>
              <a:t>Establecimiento de prioridades para plasmar las conclusiones en acciones</a:t>
            </a:r>
          </a:p>
          <a:p>
            <a:pPr marL="800100" lvl="2" indent="-342900" algn="l" rtl="0">
              <a:spcBef>
                <a:spcPts val="400"/>
              </a:spcBef>
              <a:spcAft>
                <a:spcPct val="0"/>
              </a:spcAft>
              <a:buSzPts val="300"/>
              <a:buFont typeface="Calibri"/>
              <a:buChar char="–"/>
            </a:pPr>
            <a:r>
              <a:rPr lang="es" sz="2400" b="0" i="0" u="none" strike="noStrike" cap="none" baseline="0" dirty="0">
                <a:solidFill>
                  <a:srgbClr val="000000"/>
                </a:solidFill>
                <a:effectLst/>
                <a:uFillTx/>
                <a:latin typeface="+mn-lt"/>
              </a:rPr>
              <a:t>Acción</a:t>
            </a:r>
          </a:p>
          <a:p>
            <a:pPr marL="800100" lvl="2" indent="-342900" algn="l" rtl="0">
              <a:spcBef>
                <a:spcPts val="400"/>
              </a:spcBef>
              <a:spcAft>
                <a:spcPct val="0"/>
              </a:spcAft>
              <a:buSzPts val="300"/>
              <a:buFont typeface="Calibri"/>
              <a:buChar char="–"/>
            </a:pPr>
            <a:r>
              <a:rPr lang="es" sz="2400" b="0" i="0" u="none" strike="noStrike" cap="none" baseline="0" dirty="0">
                <a:solidFill>
                  <a:srgbClr val="000000"/>
                </a:solidFill>
                <a:effectLst/>
                <a:uFillTx/>
                <a:latin typeface="+mn-lt"/>
              </a:rPr>
              <a:t>¿Por qué es una prioridad?</a:t>
            </a:r>
          </a:p>
          <a:p>
            <a:pPr marL="800100" lvl="2" indent="-342900" algn="l" rtl="0">
              <a:spcBef>
                <a:spcPts val="400"/>
              </a:spcBef>
              <a:spcAft>
                <a:spcPct val="0"/>
              </a:spcAft>
              <a:buSzPts val="300"/>
              <a:buFont typeface="Calibri"/>
              <a:buChar char="–"/>
            </a:pPr>
            <a:r>
              <a:rPr lang="es" sz="2400" b="0" i="0" u="none" strike="noStrike" cap="none" baseline="0" dirty="0">
                <a:solidFill>
                  <a:srgbClr val="000000"/>
                </a:solidFill>
                <a:effectLst/>
                <a:uFillTx/>
                <a:latin typeface="+mn-lt"/>
              </a:rPr>
              <a:t>¿Quién es responsable de la acción?</a:t>
            </a:r>
          </a:p>
          <a:p>
            <a:pPr marL="800100" lvl="2" indent="-342900" algn="l" rtl="0">
              <a:spcBef>
                <a:spcPts val="400"/>
              </a:spcBef>
              <a:spcAft>
                <a:spcPct val="0"/>
              </a:spcAft>
              <a:buSzPts val="300"/>
              <a:buFont typeface="Calibri"/>
              <a:buChar char="–"/>
            </a:pPr>
            <a:r>
              <a:rPr lang="es" sz="2400" b="0" i="0" u="none" strike="noStrike" cap="none" baseline="0" dirty="0">
                <a:solidFill>
                  <a:srgbClr val="000000"/>
                </a:solidFill>
                <a:effectLst/>
                <a:uFillTx/>
                <a:latin typeface="+mn-lt"/>
              </a:rPr>
              <a:t>¿Qué recursos se requieren?</a:t>
            </a:r>
          </a:p>
          <a:p>
            <a:pPr marL="800100" lvl="2" indent="-342900" algn="l" rtl="0">
              <a:spcBef>
                <a:spcPts val="400"/>
              </a:spcBef>
              <a:spcAft>
                <a:spcPct val="0"/>
              </a:spcAft>
              <a:buSzPts val="300"/>
              <a:buFont typeface="Calibri"/>
              <a:buChar char="–"/>
            </a:pPr>
            <a:r>
              <a:rPr lang="es" sz="2400" b="0" i="0" u="none" strike="noStrike" cap="none" baseline="0" dirty="0">
                <a:solidFill>
                  <a:srgbClr val="000000"/>
                </a:solidFill>
                <a:effectLst/>
                <a:uFillTx/>
                <a:latin typeface="+mn-lt"/>
              </a:rPr>
              <a:t>¿Para cuándo?</a:t>
            </a:r>
          </a:p>
          <a:p>
            <a:pPr marL="342900" lvl="1" indent="-342900" algn="l" rtl="0">
              <a:spcBef>
                <a:spcPts val="700"/>
              </a:spcBef>
              <a:spcAft>
                <a:spcPct val="0"/>
              </a:spcAft>
              <a:buSzPts val="400"/>
              <a:buFont typeface="Calibri"/>
              <a:buChar char="•"/>
            </a:pPr>
            <a:r>
              <a:rPr lang="es" sz="3500" b="0" i="0" u="none" strike="noStrike" cap="none" baseline="0" dirty="0">
                <a:solidFill>
                  <a:srgbClr val="000000"/>
                </a:solidFill>
                <a:effectLst/>
                <a:uFillTx/>
                <a:latin typeface="+mn-lt"/>
              </a:rPr>
              <a:t>El relator de cada grupo expone un resumen de 5 minutos de las conclusiones del grupo.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E61A72-6C7D-49E1-A69D-B1543F4FDA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77006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" marR="5715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En la elaboración de esas orientaciones, los equipos de la OMS trabajan con expertos procedentes de todo el mundo. Juntos, los expertos examinan los informes, estudios y presentaciones de los países, analizan las tendencias, consultan a otros grupos de expertos y seguidamente acuerdan cuál es el mejor enfoque. Las orientaciones están destinadas a las instancias decisorias en materia de salud, que adaptan la información a sus países y contextos. Cuando se dispone de nuevos datos científicos, se actualizan los documentos.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F1A208-03DD-441D-B179-741B5509259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90867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ejercicio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simulación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teórico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usa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escenario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simulado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progresivo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junto con una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serie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mensajes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escritos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para que los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participantes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reflexionen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sobre el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impacto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una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posible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emergencia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sanitaria sobre los planes,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procedimientos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capacidad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existentes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ejercicio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simulación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teórico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simula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una </a:t>
            </a:r>
            <a:r>
              <a:rPr lang="en-GB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situación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GB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emergencia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 </a:t>
            </a:r>
            <a:r>
              <a:rPr lang="en-GB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entorno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informal y sin </a:t>
            </a:r>
            <a:r>
              <a:rPr lang="en-GB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estrés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</a:t>
            </a:r>
            <a:r>
              <a:rPr lang="en-GB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finalidad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un </a:t>
            </a:r>
            <a:r>
              <a:rPr lang="en-GB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ejercicio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GB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simulación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teórico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fortalecer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 </a:t>
            </a:r>
            <a:r>
              <a:rPr lang="en-GB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preparación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 </a:t>
            </a:r>
            <a:r>
              <a:rPr lang="en-GB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manejar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una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emergencia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sanitaria, </a:t>
            </a:r>
            <a:r>
              <a:rPr lang="en-GB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mediante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 </a:t>
            </a:r>
            <a:r>
              <a:rPr lang="en-GB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facilitación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debates</a:t>
            </a: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grupo</a:t>
            </a: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n-GB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1200" b="1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 </a:t>
            </a:r>
            <a:r>
              <a:rPr lang="en-GB" sz="1200" b="1" u="sng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ejercicio</a:t>
            </a:r>
            <a:r>
              <a:rPr lang="en-GB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GB" sz="1200" b="1" u="sng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simulación</a:t>
            </a:r>
            <a:r>
              <a:rPr lang="en-GB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u="sng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teórico</a:t>
            </a:r>
            <a:r>
              <a:rPr lang="en-GB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u="sng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puede</a:t>
            </a:r>
            <a:r>
              <a:rPr lang="en-GB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u="sng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usarse</a:t>
            </a:r>
            <a:r>
              <a:rPr lang="en-GB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para:</a:t>
            </a:r>
          </a:p>
          <a:p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Elaborar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</a:t>
            </a:r>
            <a:r>
              <a:rPr lang="en-GB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revisar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 plan de </a:t>
            </a:r>
            <a:r>
              <a:rPr lang="en-GB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respuesta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 </a:t>
            </a:r>
          </a:p>
          <a:p>
            <a:pPr lvl="0"/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Familiarizar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participantes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con sus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funciones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responsabilidades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 </a:t>
            </a:r>
          </a:p>
          <a:p>
            <a:pPr lvl="0"/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Identificar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 resolver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problemas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mediante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facilitación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un debate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abierto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1261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El </a:t>
            </a:r>
            <a:r>
              <a:rPr lang="en-US" dirty="0" err="1"/>
              <a:t>documento</a:t>
            </a:r>
            <a:r>
              <a:rPr lang="en-US" dirty="0"/>
              <a:t> “WHO monitoring response implementation checklist for COVID-19” </a:t>
            </a:r>
            <a:r>
              <a:rPr lang="en-US" dirty="0" err="1"/>
              <a:t>debería</a:t>
            </a:r>
            <a:r>
              <a:rPr lang="en-US" dirty="0"/>
              <a:t> </a:t>
            </a:r>
            <a:r>
              <a:rPr lang="en-US" dirty="0" err="1"/>
              <a:t>estar</a:t>
            </a:r>
            <a:r>
              <a:rPr lang="en-US" dirty="0"/>
              <a:t> </a:t>
            </a:r>
            <a:r>
              <a:rPr lang="en-US" dirty="0" err="1"/>
              <a:t>impreso</a:t>
            </a:r>
            <a:r>
              <a:rPr lang="en-US" dirty="0"/>
              <a:t> y </a:t>
            </a:r>
            <a:r>
              <a:rPr lang="en-US" dirty="0" err="1"/>
              <a:t>haberse</a:t>
            </a:r>
            <a:r>
              <a:rPr lang="en-US" dirty="0"/>
              <a:t> </a:t>
            </a:r>
            <a:r>
              <a:rPr lang="en-US" dirty="0" err="1"/>
              <a:t>distribuido</a:t>
            </a:r>
            <a:r>
              <a:rPr lang="en-US" dirty="0"/>
              <a:t> a </a:t>
            </a:r>
            <a:r>
              <a:rPr lang="en-US" dirty="0" err="1"/>
              <a:t>todos</a:t>
            </a:r>
            <a:r>
              <a:rPr lang="en-US" dirty="0"/>
              <a:t>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participantes</a:t>
            </a:r>
            <a:r>
              <a:rPr lang="en-US" dirty="0"/>
              <a:t>. </a:t>
            </a:r>
          </a:p>
          <a:p>
            <a:endParaRPr lang="en-US" dirty="0"/>
          </a:p>
          <a:p>
            <a:r>
              <a:rPr lang="en-US" dirty="0" err="1"/>
              <a:t>Informe</a:t>
            </a:r>
            <a:r>
              <a:rPr lang="en-US" baseline="0" dirty="0"/>
              <a:t> a </a:t>
            </a:r>
            <a:r>
              <a:rPr lang="en-US" baseline="0" dirty="0" err="1"/>
              <a:t>los</a:t>
            </a:r>
            <a:r>
              <a:rPr lang="en-US" baseline="0" dirty="0"/>
              <a:t> </a:t>
            </a:r>
            <a:r>
              <a:rPr lang="en-US" baseline="0" dirty="0" err="1"/>
              <a:t>participantes</a:t>
            </a:r>
            <a:r>
              <a:rPr lang="en-US" baseline="0" dirty="0"/>
              <a:t> de que </a:t>
            </a:r>
            <a:r>
              <a:rPr lang="en-US" baseline="0" dirty="0" err="1"/>
              <a:t>está</a:t>
            </a:r>
            <a:r>
              <a:rPr lang="en-US" baseline="0" dirty="0"/>
              <a:t> </a:t>
            </a:r>
            <a:r>
              <a:rPr lang="en-US" baseline="0" dirty="0" err="1"/>
              <a:t>disponible</a:t>
            </a:r>
            <a:r>
              <a:rPr lang="en-US" baseline="0" dirty="0"/>
              <a:t> </a:t>
            </a:r>
            <a:r>
              <a:rPr lang="en-US" baseline="0" dirty="0" err="1"/>
              <a:t>en</a:t>
            </a:r>
            <a:r>
              <a:rPr lang="en-US" baseline="0" dirty="0"/>
              <a:t> </a:t>
            </a:r>
            <a:r>
              <a:rPr lang="en-US" baseline="0" dirty="0" err="1"/>
              <a:t>sus</a:t>
            </a:r>
            <a:r>
              <a:rPr lang="en-US" baseline="0" dirty="0"/>
              <a:t> </a:t>
            </a:r>
            <a:r>
              <a:rPr lang="en-US" baseline="0" dirty="0" err="1"/>
              <a:t>documentos</a:t>
            </a:r>
            <a:r>
              <a:rPr lang="en-US" baseline="0" dirty="0"/>
              <a:t> de </a:t>
            </a:r>
            <a:r>
              <a:rPr lang="en-US" baseline="0" dirty="0" err="1"/>
              <a:t>referencia</a:t>
            </a:r>
            <a:r>
              <a:rPr lang="en-US" baseline="0" dirty="0"/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9464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Haga</a:t>
            </a:r>
            <a:r>
              <a:rPr lang="en-US" dirty="0"/>
              <a:t> </a:t>
            </a:r>
            <a:r>
              <a:rPr lang="en-US" dirty="0" err="1"/>
              <a:t>clic</a:t>
            </a:r>
            <a:r>
              <a:rPr lang="en-US" dirty="0"/>
              <a:t> para </a:t>
            </a:r>
            <a:r>
              <a:rPr lang="en-US" dirty="0" err="1"/>
              <a:t>añadir</a:t>
            </a:r>
            <a:r>
              <a:rPr lang="en-US" dirty="0"/>
              <a:t> </a:t>
            </a:r>
            <a:r>
              <a:rPr lang="en-US" dirty="0" err="1"/>
              <a:t>notas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3162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Haga</a:t>
            </a:r>
            <a:r>
              <a:rPr lang="en-US" dirty="0"/>
              <a:t> </a:t>
            </a:r>
            <a:r>
              <a:rPr lang="en-US" dirty="0" err="1"/>
              <a:t>clic</a:t>
            </a:r>
            <a:r>
              <a:rPr lang="en-US" dirty="0"/>
              <a:t> para </a:t>
            </a:r>
            <a:r>
              <a:rPr lang="en-US" dirty="0" err="1"/>
              <a:t>añadir</a:t>
            </a:r>
            <a:r>
              <a:rPr lang="en-US" dirty="0"/>
              <a:t> </a:t>
            </a:r>
            <a:r>
              <a:rPr lang="en-US" dirty="0" err="1"/>
              <a:t>notas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4397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Haga</a:t>
            </a:r>
            <a:r>
              <a:rPr lang="en-US" dirty="0"/>
              <a:t> </a:t>
            </a:r>
            <a:r>
              <a:rPr lang="en-US" dirty="0" err="1"/>
              <a:t>clic</a:t>
            </a:r>
            <a:r>
              <a:rPr lang="en-US" dirty="0"/>
              <a:t> para </a:t>
            </a:r>
            <a:r>
              <a:rPr lang="en-US" dirty="0" err="1"/>
              <a:t>añadir</a:t>
            </a:r>
            <a:r>
              <a:rPr lang="en-US" dirty="0"/>
              <a:t> </a:t>
            </a:r>
            <a:r>
              <a:rPr lang="en-US" dirty="0" err="1"/>
              <a:t>notas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502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B86294-37B3-4995-BE91-9C6C464A62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E595DE-3A16-4932-BC4D-DDDDD9C409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882F3-6972-445A-9156-1830E66EEC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EF9FF-5787-4BB9-B379-3E1AF82053C2}" type="datetime3">
              <a:rPr lang="en-US" smtClean="0"/>
              <a:t>2 November 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7BB8E0-078A-42F4-BFBA-CB463A3F3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DD6604-E921-479A-B4F0-97043653B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095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F88C50-6BD8-41F4-B352-615D6C144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DDDED-85B9-4AD5-AEA5-DC859B4BA1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3FC637-3C0D-4960-9B58-6FCC0D301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018AA-65C9-46C6-81D3-B520C07EBF23}" type="datetime3">
              <a:rPr lang="en-US" smtClean="0"/>
              <a:t>2 November 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42CB05-E59E-4005-A8C5-D8F349044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26D4C0-835F-4E57-9895-83314FE21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14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E8F5D2A-2BA4-4485-9428-AB7EFB9F80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43BF92-762A-4CC0-9D0C-6845FF1574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5B7C5B-2D8B-4F54-ADF4-BBB947AB9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9414-5020-4E9C-A6BC-434BEC69E2A8}" type="datetime3">
              <a:rPr lang="en-US" smtClean="0"/>
              <a:t>2 November 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D8DEDE-C0D3-45EF-99FE-31C059130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849294-C607-4695-9BC8-2E40986C0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0809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5" dirty="0"/>
              <a:t>SIMULATION</a:t>
            </a:r>
            <a:r>
              <a:rPr spc="-35" dirty="0"/>
              <a:t> </a:t>
            </a:r>
            <a:r>
              <a:rPr spc="-5" dirty="0"/>
              <a:t>EXERCISE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5" dirty="0"/>
              <a:t>page</a:t>
            </a:r>
            <a:r>
              <a:rPr spc="-55" dirty="0"/>
              <a:t> </a:t>
            </a:r>
            <a:fld id="{81D60167-4931-47E6-BA6A-407CBD079E47}" type="slidenum">
              <a:rPr dirty="0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987278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900" b="0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5" dirty="0"/>
              <a:t>SIMULATION</a:t>
            </a:r>
            <a:r>
              <a:rPr spc="-35" dirty="0"/>
              <a:t> </a:t>
            </a:r>
            <a:r>
              <a:rPr spc="-5" dirty="0"/>
              <a:t>EXERCISE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5" dirty="0"/>
              <a:t>page</a:t>
            </a:r>
            <a:r>
              <a:rPr spc="-55" dirty="0"/>
              <a:t> </a:t>
            </a:r>
            <a:fld id="{81D60167-4931-47E6-BA6A-407CBD079E47}" type="slidenum">
              <a:rPr dirty="0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798807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5" dirty="0"/>
              <a:t>SIMULATION</a:t>
            </a:r>
            <a:r>
              <a:rPr spc="-35" dirty="0"/>
              <a:t> </a:t>
            </a:r>
            <a:r>
              <a:rPr spc="-5" dirty="0"/>
              <a:t>EXERCISE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5" dirty="0"/>
              <a:t>page</a:t>
            </a:r>
            <a:r>
              <a:rPr spc="-55" dirty="0"/>
              <a:t> </a:t>
            </a:r>
            <a:fld id="{81D60167-4931-47E6-BA6A-407CBD079E47}" type="slidenum">
              <a:rPr dirty="0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814585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5" dirty="0"/>
              <a:t>SIMULATION</a:t>
            </a:r>
            <a:r>
              <a:rPr spc="-35" dirty="0"/>
              <a:t> </a:t>
            </a:r>
            <a:r>
              <a:rPr spc="-5" dirty="0"/>
              <a:t>EXERCISE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5" dirty="0"/>
              <a:t>page</a:t>
            </a:r>
            <a:r>
              <a:rPr spc="-55" dirty="0"/>
              <a:t> </a:t>
            </a:r>
            <a:fld id="{81D60167-4931-47E6-BA6A-407CBD079E47}" type="slidenum">
              <a:rPr dirty="0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949320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5" dirty="0"/>
              <a:t>SIMULATION</a:t>
            </a:r>
            <a:r>
              <a:rPr spc="-35" dirty="0"/>
              <a:t> </a:t>
            </a:r>
            <a:r>
              <a:rPr spc="-5" dirty="0"/>
              <a:t>EXERCISE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5" dirty="0"/>
              <a:t>page</a:t>
            </a:r>
            <a:r>
              <a:rPr spc="-55" dirty="0"/>
              <a:t> </a:t>
            </a:r>
            <a:fld id="{81D60167-4931-47E6-BA6A-407CBD079E47}" type="slidenum">
              <a:rPr dirty="0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58580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31125" y="-13716"/>
            <a:ext cx="11729749" cy="5130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333651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050644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66935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868DF22B-4087-446B-9436-FCFDC545A396}"/>
              </a:ext>
            </a:extLst>
          </p:cNvPr>
          <p:cNvSpPr/>
          <p:nvPr userDrawn="1"/>
        </p:nvSpPr>
        <p:spPr>
          <a:xfrm>
            <a:off x="-7612" y="-1466"/>
            <a:ext cx="12199612" cy="612875"/>
          </a:xfrm>
          <a:prstGeom prst="rect">
            <a:avLst/>
          </a:prstGeom>
          <a:solidFill>
            <a:srgbClr val="008FC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3106D7-96EC-4E2E-A5CA-6B984281F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780" y="-8247"/>
            <a:ext cx="10515600" cy="581340"/>
          </a:xfrm>
        </p:spPr>
        <p:txBody>
          <a:bodyPr>
            <a:norm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DDC5F9-76DC-45B5-AC33-CF52E93A7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17346"/>
            <a:ext cx="10515600" cy="515961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332FB2-0AB8-45F4-B706-F0A1C2E86402}"/>
              </a:ext>
            </a:extLst>
          </p:cNvPr>
          <p:cNvSpPr/>
          <p:nvPr userDrawn="1"/>
        </p:nvSpPr>
        <p:spPr>
          <a:xfrm>
            <a:off x="6056" y="6605265"/>
            <a:ext cx="12192000" cy="26613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: Single Corner Snipped 16">
            <a:extLst>
              <a:ext uri="{FF2B5EF4-FFF2-40B4-BE49-F238E27FC236}">
                <a16:creationId xmlns:a16="http://schemas.microsoft.com/office/drawing/2014/main" id="{E103C554-2422-4905-9D17-03B3D8E1D52A}"/>
              </a:ext>
            </a:extLst>
          </p:cNvPr>
          <p:cNvSpPr/>
          <p:nvPr userDrawn="1"/>
        </p:nvSpPr>
        <p:spPr>
          <a:xfrm>
            <a:off x="3093983" y="6605265"/>
            <a:ext cx="4087982" cy="248596"/>
          </a:xfrm>
          <a:prstGeom prst="snip1Rect">
            <a:avLst>
              <a:gd name="adj" fmla="val 50000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rtlCol="0" anchor="ctr"/>
          <a:lstStyle/>
          <a:p>
            <a:pPr algn="l"/>
            <a:endParaRPr lang="en-US" sz="1200" b="1" i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: Single Corner Snipped 14">
            <a:extLst>
              <a:ext uri="{FF2B5EF4-FFF2-40B4-BE49-F238E27FC236}">
                <a16:creationId xmlns:a16="http://schemas.microsoft.com/office/drawing/2014/main" id="{14CC0BFA-DE7B-4499-829A-6B71AD36FF35}"/>
              </a:ext>
            </a:extLst>
          </p:cNvPr>
          <p:cNvSpPr/>
          <p:nvPr userDrawn="1"/>
        </p:nvSpPr>
        <p:spPr>
          <a:xfrm>
            <a:off x="2890327" y="6605265"/>
            <a:ext cx="4087982" cy="248596"/>
          </a:xfrm>
          <a:prstGeom prst="snip1Rect">
            <a:avLst>
              <a:gd name="adj" fmla="val 50000"/>
            </a:avLst>
          </a:prstGeom>
          <a:solidFill>
            <a:srgbClr val="008FC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rtlCol="0" anchor="ctr"/>
          <a:lstStyle/>
          <a:p>
            <a:pPr algn="l"/>
            <a:endParaRPr lang="en-US" sz="1200" b="1" i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: Single Corner Snipped 13">
            <a:extLst>
              <a:ext uri="{FF2B5EF4-FFF2-40B4-BE49-F238E27FC236}">
                <a16:creationId xmlns:a16="http://schemas.microsoft.com/office/drawing/2014/main" id="{047D5B3D-F74C-4020-B7F9-DB80540E35DA}"/>
              </a:ext>
            </a:extLst>
          </p:cNvPr>
          <p:cNvSpPr/>
          <p:nvPr userDrawn="1"/>
        </p:nvSpPr>
        <p:spPr>
          <a:xfrm>
            <a:off x="1232707" y="6599209"/>
            <a:ext cx="4177873" cy="258506"/>
          </a:xfrm>
          <a:prstGeom prst="snip1Rect">
            <a:avLst>
              <a:gd name="adj" fmla="val 50000"/>
            </a:avLst>
          </a:prstGeom>
          <a:solidFill>
            <a:srgbClr val="006A9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rtlCol="0" anchor="ctr"/>
          <a:lstStyle/>
          <a:p>
            <a:pPr algn="l"/>
            <a:endParaRPr lang="en-US" sz="1200" b="1" i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: Single Corner Snipped 11">
            <a:extLst>
              <a:ext uri="{FF2B5EF4-FFF2-40B4-BE49-F238E27FC236}">
                <a16:creationId xmlns:a16="http://schemas.microsoft.com/office/drawing/2014/main" id="{0214AEB6-3194-4940-93D4-8D2575863847}"/>
              </a:ext>
            </a:extLst>
          </p:cNvPr>
          <p:cNvSpPr/>
          <p:nvPr userDrawn="1"/>
        </p:nvSpPr>
        <p:spPr>
          <a:xfrm>
            <a:off x="1011795" y="6599209"/>
            <a:ext cx="4177873" cy="248879"/>
          </a:xfrm>
          <a:prstGeom prst="snip1Rect">
            <a:avLst>
              <a:gd name="adj" fmla="val 50000"/>
            </a:avLst>
          </a:prstGeom>
          <a:solidFill>
            <a:srgbClr val="005D8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rtlCol="0" anchor="ctr"/>
          <a:lstStyle/>
          <a:p>
            <a:pPr algn="l"/>
            <a:endParaRPr lang="en-US" sz="1200" b="1" i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: Single Corner Snipped 10">
            <a:extLst>
              <a:ext uri="{FF2B5EF4-FFF2-40B4-BE49-F238E27FC236}">
                <a16:creationId xmlns:a16="http://schemas.microsoft.com/office/drawing/2014/main" id="{D21FAAE0-36C9-4D28-BF79-478A2708E0A5}"/>
              </a:ext>
            </a:extLst>
          </p:cNvPr>
          <p:cNvSpPr/>
          <p:nvPr userDrawn="1"/>
        </p:nvSpPr>
        <p:spPr>
          <a:xfrm>
            <a:off x="205387" y="6599209"/>
            <a:ext cx="2004413" cy="266132"/>
          </a:xfrm>
          <a:prstGeom prst="snip1Rect">
            <a:avLst>
              <a:gd name="adj" fmla="val 50000"/>
            </a:avLst>
          </a:prstGeom>
          <a:solidFill>
            <a:srgbClr val="D8642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rtlCol="0" anchor="ctr"/>
          <a:lstStyle/>
          <a:p>
            <a:pPr algn="l"/>
            <a:endParaRPr lang="en-US" sz="1200" b="1" i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: Single Corner Snipped 7">
            <a:extLst>
              <a:ext uri="{FF2B5EF4-FFF2-40B4-BE49-F238E27FC236}">
                <a16:creationId xmlns:a16="http://schemas.microsoft.com/office/drawing/2014/main" id="{BA1D2115-0E25-422E-9023-B51F9C211431}"/>
              </a:ext>
            </a:extLst>
          </p:cNvPr>
          <p:cNvSpPr/>
          <p:nvPr userDrawn="1"/>
        </p:nvSpPr>
        <p:spPr>
          <a:xfrm>
            <a:off x="0" y="6599209"/>
            <a:ext cx="2004413" cy="266132"/>
          </a:xfrm>
          <a:prstGeom prst="snip1Rect">
            <a:avLst>
              <a:gd name="adj" fmla="val 50000"/>
            </a:avLst>
          </a:prstGeom>
          <a:solidFill>
            <a:srgbClr val="A24B1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rtlCol="0" anchor="ctr"/>
          <a:lstStyle/>
          <a:p>
            <a:pPr algn="l"/>
            <a:endParaRPr lang="en-US" sz="1200" b="1" i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3E844BC-5D7B-41E7-A4E3-BAF42FC8DDD6}"/>
              </a:ext>
            </a:extLst>
          </p:cNvPr>
          <p:cNvSpPr/>
          <p:nvPr userDrawn="1"/>
        </p:nvSpPr>
        <p:spPr>
          <a:xfrm>
            <a:off x="-2471" y="6604956"/>
            <a:ext cx="195258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SIMULATION EXERCISE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2952AD-10AE-4031-9F83-57256D9173D3}"/>
              </a:ext>
            </a:extLst>
          </p:cNvPr>
          <p:cNvSpPr/>
          <p:nvPr userDrawn="1"/>
        </p:nvSpPr>
        <p:spPr>
          <a:xfrm>
            <a:off x="2296187" y="6604957"/>
            <a:ext cx="384371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NOVEL CORONAVIRUS (COVID-19)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4DA4ED-9ABC-4282-9787-04C348BE35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81868" y="6560893"/>
            <a:ext cx="3769418" cy="365125"/>
          </a:xfrm>
          <a:ln>
            <a:noFill/>
          </a:ln>
        </p:spPr>
        <p:txBody>
          <a:bodyPr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EA682B2-33C9-4D4F-9A18-C7D5F7FE2751}" type="datetime3">
              <a:rPr lang="en-US" smtClean="0"/>
              <a:t>2 November 2020</a:t>
            </a:fld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1B491A0-70AF-46B2-AEC7-03AEA54B4139}"/>
              </a:ext>
            </a:extLst>
          </p:cNvPr>
          <p:cNvSpPr txBox="1"/>
          <p:nvPr userDrawn="1"/>
        </p:nvSpPr>
        <p:spPr>
          <a:xfrm>
            <a:off x="10431711" y="6587799"/>
            <a:ext cx="16412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1B4E33A6-6130-4A49-BBD8-DE9BC3CBE6A3}" type="slidenum">
              <a:rPr lang="en-US" sz="12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1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0887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hf hdr="0" ft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16163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13323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922A2-79C3-4E46-8D84-3C5BE975A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1037BA-145B-4F48-A7D5-AD8A8A8EED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80594E-1554-441A-A730-7F11E9AAE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388E3-2E99-4010-9005-3AE6BE90366B}" type="datetime3">
              <a:rPr lang="en-US" smtClean="0"/>
              <a:t>2 November 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A56ACD-1C77-409E-8D05-0D230C938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FF11F2-DA08-47AD-B578-270D119B6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11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81D49C-B98F-4AD9-A980-354EFFAD7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C315BA-D0A4-426E-8A1A-83DF48EA24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ACC8B4-5613-43B0-A1F5-FE7A49416B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AFE513-79F0-4D34-96E8-B4CBBAA3CB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CAB1E-4CFE-4ED8-8F44-E87A048AF566}" type="datetime3">
              <a:rPr lang="en-US" smtClean="0"/>
              <a:t>2 November 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7380DF-4624-49EB-AD45-B01ACC360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9EC5F0-237C-44B3-A759-155F42DD8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286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073F5-5FFB-4329-90E5-0F80C0243F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A007E4-94DA-4DE8-94C5-1D2AE3566B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8DBF6-6815-44F5-9AB5-EFBD9BD8C4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83C279-CBF6-45A6-B38D-A29F5D8B6B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8568A65-D072-4DD1-ABA3-9D1342A556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D1B7829-95ED-4775-A08D-ADEDA493B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9B768-7658-4655-820F-3897DDDA8584}" type="datetime3">
              <a:rPr lang="en-US" smtClean="0"/>
              <a:t>2 November 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4B4AEC-971D-4C2D-8DBF-4EF591819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2E6BDF-5653-4655-9DDB-832FE324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277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F13C95-0A9C-4615-BBA7-78ED8056E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BCF8EF-14C3-4629-A249-780DA30D5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FAB82-4D19-4318-9416-B30A9028B204}" type="datetime3">
              <a:rPr lang="en-US" smtClean="0"/>
              <a:t>2 November 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8FAFF5-1A8E-47AC-AA75-0298062DE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4A9C6F-E290-4CAC-84F0-AE7CB05C3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711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76C9CA1-2206-4D7C-9F5B-CF5DE2007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EB09-67DE-4AC4-8F82-A9E2C7346857}" type="datetime3">
              <a:rPr lang="en-US" smtClean="0"/>
              <a:t>2 November 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2149297-0B1C-4FD7-8F9F-96B7CEEAC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45379-5467-4F83-9BD1-EAD174612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741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493B6-58EF-4180-946B-7037CEAD8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B62CD4-177E-4A98-AC6C-8CF24AEAFC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017428-D72F-4322-B37C-55735F18C2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483F8E-EC06-4A66-A8C3-B04063754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72935-E33C-46C3-B289-962BF46A36D4}" type="datetime3">
              <a:rPr lang="en-US" smtClean="0"/>
              <a:t>2 November 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7F416E-E946-489D-A444-253E37CCA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BD18C1-8457-4348-ABE5-FB2E235DA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520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4B81F8-0E58-48D6-8BC1-8F89D08F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C2B21C-C1D1-4D5F-9765-6C691BDFAE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9F01DE-4FFD-4524-845D-A2F9C01542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395215-3CDC-4608-BE45-8BDA626BC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F73E5-582A-4E6D-9C75-775D62104A61}" type="datetime3">
              <a:rPr lang="en-US" smtClean="0"/>
              <a:t>2 November 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F12398-BF67-46AA-A3C9-FDC363BB0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AD748A-4E4A-48D7-B7D8-77B9BBA4C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27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1.png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10DD77B-566F-448A-9CAD-E164B7BEE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D83DE5-5AD1-42FA-94DC-665554C01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B85C32-7B69-4DA5-88E8-C04252DD12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58ADE-BA35-494E-BE53-3C61C716429B}" type="datetime3">
              <a:rPr lang="en-US" smtClean="0"/>
              <a:t>2 November 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E2A2D0-8FE2-4491-B917-DEF4DA1ACE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2A525B-CEDB-4ACB-8BB8-53AE292224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397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11505"/>
          </a:xfrm>
          <a:custGeom>
            <a:avLst/>
            <a:gdLst/>
            <a:ahLst/>
            <a:cxnLst/>
            <a:rect l="l" t="t" r="r" b="b"/>
            <a:pathLst>
              <a:path w="12192000" h="611505">
                <a:moveTo>
                  <a:pt x="0" y="611408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11408"/>
                </a:lnTo>
                <a:lnTo>
                  <a:pt x="0" y="611408"/>
                </a:lnTo>
                <a:close/>
              </a:path>
            </a:pathLst>
          </a:custGeom>
          <a:solidFill>
            <a:srgbClr val="008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6580631"/>
            <a:ext cx="12188952" cy="277368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6055" y="6605265"/>
            <a:ext cx="12186285" cy="252729"/>
          </a:xfrm>
          <a:custGeom>
            <a:avLst/>
            <a:gdLst/>
            <a:ahLst/>
            <a:cxnLst/>
            <a:rect l="l" t="t" r="r" b="b"/>
            <a:pathLst>
              <a:path w="12186285" h="252729">
                <a:moveTo>
                  <a:pt x="0" y="0"/>
                </a:moveTo>
                <a:lnTo>
                  <a:pt x="12185943" y="0"/>
                </a:lnTo>
                <a:lnTo>
                  <a:pt x="12185943" y="252734"/>
                </a:lnTo>
                <a:lnTo>
                  <a:pt x="0" y="252734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3069335" y="6580631"/>
            <a:ext cx="4191000" cy="277368"/>
          </a:xfrm>
          <a:prstGeom prst="rect">
            <a:avLst/>
          </a:pr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3093982" y="6605265"/>
            <a:ext cx="4088129" cy="248920"/>
          </a:xfrm>
          <a:custGeom>
            <a:avLst/>
            <a:gdLst/>
            <a:ahLst/>
            <a:cxnLst/>
            <a:rect l="l" t="t" r="r" b="b"/>
            <a:pathLst>
              <a:path w="4088129" h="248920">
                <a:moveTo>
                  <a:pt x="3963689" y="0"/>
                </a:moveTo>
                <a:lnTo>
                  <a:pt x="0" y="0"/>
                </a:lnTo>
                <a:lnTo>
                  <a:pt x="0" y="248595"/>
                </a:lnTo>
                <a:lnTo>
                  <a:pt x="4087982" y="248595"/>
                </a:lnTo>
                <a:lnTo>
                  <a:pt x="4087982" y="124300"/>
                </a:lnTo>
                <a:lnTo>
                  <a:pt x="3963689" y="0"/>
                </a:lnTo>
                <a:close/>
              </a:path>
            </a:pathLst>
          </a:custGeom>
          <a:solidFill>
            <a:srgbClr val="49C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2865120" y="6580631"/>
            <a:ext cx="4191000" cy="277368"/>
          </a:xfrm>
          <a:prstGeom prst="rect">
            <a:avLst/>
          </a:prstGeom>
          <a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2890326" y="6605265"/>
            <a:ext cx="4088129" cy="248920"/>
          </a:xfrm>
          <a:custGeom>
            <a:avLst/>
            <a:gdLst/>
            <a:ahLst/>
            <a:cxnLst/>
            <a:rect l="l" t="t" r="r" b="b"/>
            <a:pathLst>
              <a:path w="4088129" h="248920">
                <a:moveTo>
                  <a:pt x="3963689" y="0"/>
                </a:moveTo>
                <a:lnTo>
                  <a:pt x="0" y="0"/>
                </a:lnTo>
                <a:lnTo>
                  <a:pt x="0" y="248595"/>
                </a:lnTo>
                <a:lnTo>
                  <a:pt x="4087982" y="248595"/>
                </a:lnTo>
                <a:lnTo>
                  <a:pt x="4087982" y="124300"/>
                </a:lnTo>
                <a:lnTo>
                  <a:pt x="3963689" y="0"/>
                </a:lnTo>
                <a:close/>
              </a:path>
            </a:pathLst>
          </a:custGeom>
          <a:solidFill>
            <a:srgbClr val="008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1207008" y="6574535"/>
            <a:ext cx="4282440" cy="283464"/>
          </a:xfrm>
          <a:prstGeom prst="rect">
            <a:avLst/>
          </a:prstGeom>
          <a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1232706" y="6599208"/>
            <a:ext cx="4178300" cy="259079"/>
          </a:xfrm>
          <a:custGeom>
            <a:avLst/>
            <a:gdLst/>
            <a:ahLst/>
            <a:cxnLst/>
            <a:rect l="l" t="t" r="r" b="b"/>
            <a:pathLst>
              <a:path w="4178300" h="259079">
                <a:moveTo>
                  <a:pt x="4048621" y="0"/>
                </a:moveTo>
                <a:lnTo>
                  <a:pt x="0" y="0"/>
                </a:lnTo>
                <a:lnTo>
                  <a:pt x="0" y="258506"/>
                </a:lnTo>
                <a:lnTo>
                  <a:pt x="4177872" y="258506"/>
                </a:lnTo>
                <a:lnTo>
                  <a:pt x="4177872" y="129252"/>
                </a:lnTo>
                <a:lnTo>
                  <a:pt x="4048621" y="0"/>
                </a:lnTo>
                <a:close/>
              </a:path>
            </a:pathLst>
          </a:custGeom>
          <a:solidFill>
            <a:srgbClr val="006A9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987552" y="6574535"/>
            <a:ext cx="4282440" cy="283464"/>
          </a:xfrm>
          <a:prstGeom prst="rect">
            <a:avLst/>
          </a:prstGeom>
          <a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1011794" y="6599208"/>
            <a:ext cx="4178300" cy="248920"/>
          </a:xfrm>
          <a:custGeom>
            <a:avLst/>
            <a:gdLst/>
            <a:ahLst/>
            <a:cxnLst/>
            <a:rect l="l" t="t" r="r" b="b"/>
            <a:pathLst>
              <a:path w="4178300" h="248920">
                <a:moveTo>
                  <a:pt x="4053436" y="0"/>
                </a:moveTo>
                <a:lnTo>
                  <a:pt x="0" y="0"/>
                </a:lnTo>
                <a:lnTo>
                  <a:pt x="0" y="248879"/>
                </a:lnTo>
                <a:lnTo>
                  <a:pt x="4177873" y="248879"/>
                </a:lnTo>
                <a:lnTo>
                  <a:pt x="4177873" y="124441"/>
                </a:lnTo>
                <a:lnTo>
                  <a:pt x="4053436" y="0"/>
                </a:lnTo>
                <a:close/>
              </a:path>
            </a:pathLst>
          </a:custGeom>
          <a:solidFill>
            <a:srgbClr val="005D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179831" y="6574535"/>
            <a:ext cx="2109216" cy="283464"/>
          </a:xfrm>
          <a:prstGeom prst="rect">
            <a:avLst/>
          </a:prstGeom>
          <a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205386" y="6599208"/>
            <a:ext cx="2004695" cy="259079"/>
          </a:xfrm>
          <a:custGeom>
            <a:avLst/>
            <a:gdLst/>
            <a:ahLst/>
            <a:cxnLst/>
            <a:rect l="l" t="t" r="r" b="b"/>
            <a:pathLst>
              <a:path w="2004695" h="259079">
                <a:moveTo>
                  <a:pt x="1871348" y="0"/>
                </a:moveTo>
                <a:lnTo>
                  <a:pt x="0" y="0"/>
                </a:lnTo>
                <a:lnTo>
                  <a:pt x="0" y="258791"/>
                </a:lnTo>
                <a:lnTo>
                  <a:pt x="2004413" y="258791"/>
                </a:lnTo>
                <a:lnTo>
                  <a:pt x="2004413" y="133067"/>
                </a:lnTo>
                <a:lnTo>
                  <a:pt x="1871348" y="0"/>
                </a:lnTo>
                <a:close/>
              </a:path>
            </a:pathLst>
          </a:custGeom>
          <a:solidFill>
            <a:srgbClr val="D8642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0" y="6574535"/>
            <a:ext cx="2084832" cy="283464"/>
          </a:xfrm>
          <a:prstGeom prst="rect">
            <a:avLst/>
          </a:prstGeom>
          <a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0" y="6599208"/>
            <a:ext cx="2004695" cy="259079"/>
          </a:xfrm>
          <a:custGeom>
            <a:avLst/>
            <a:gdLst/>
            <a:ahLst/>
            <a:cxnLst/>
            <a:rect l="l" t="t" r="r" b="b"/>
            <a:pathLst>
              <a:path w="2004695" h="259079">
                <a:moveTo>
                  <a:pt x="1871348" y="0"/>
                </a:moveTo>
                <a:lnTo>
                  <a:pt x="0" y="0"/>
                </a:lnTo>
                <a:lnTo>
                  <a:pt x="0" y="258791"/>
                </a:lnTo>
                <a:lnTo>
                  <a:pt x="2004413" y="258791"/>
                </a:lnTo>
                <a:lnTo>
                  <a:pt x="2004413" y="133067"/>
                </a:lnTo>
                <a:lnTo>
                  <a:pt x="1871348" y="0"/>
                </a:lnTo>
                <a:close/>
              </a:path>
            </a:pathLst>
          </a:custGeom>
          <a:solidFill>
            <a:srgbClr val="A24B1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75664" y="-79755"/>
            <a:ext cx="3840670" cy="756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1811" y="2080767"/>
            <a:ext cx="10570845" cy="3238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00" b="0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6269" y="6652472"/>
            <a:ext cx="1776730" cy="1962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5" dirty="0"/>
              <a:t>SIMULATION</a:t>
            </a:r>
            <a:r>
              <a:rPr spc="-35" dirty="0"/>
              <a:t> </a:t>
            </a:r>
            <a:r>
              <a:rPr spc="-5" dirty="0"/>
              <a:t>EXERCISE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401037" y="6634184"/>
            <a:ext cx="617854" cy="1962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5" dirty="0"/>
              <a:t>page</a:t>
            </a:r>
            <a:r>
              <a:rPr spc="-55" dirty="0"/>
              <a:t> </a:t>
            </a:r>
            <a:fld id="{81D60167-4931-47E6-BA6A-407CBD079E47}" type="slidenum">
              <a:rPr dirty="0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36315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11505"/>
          </a:xfrm>
          <a:custGeom>
            <a:avLst/>
            <a:gdLst/>
            <a:ahLst/>
            <a:cxnLst/>
            <a:rect l="l" t="t" r="r" b="b"/>
            <a:pathLst>
              <a:path w="12192000" h="611505">
                <a:moveTo>
                  <a:pt x="0" y="611187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11187"/>
                </a:lnTo>
                <a:lnTo>
                  <a:pt x="0" y="611187"/>
                </a:lnTo>
                <a:close/>
              </a:path>
            </a:pathLst>
          </a:custGeom>
          <a:solidFill>
            <a:srgbClr val="008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6568440"/>
            <a:ext cx="12188952" cy="289560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6350" y="6605586"/>
            <a:ext cx="12185650" cy="252729"/>
          </a:xfrm>
          <a:custGeom>
            <a:avLst/>
            <a:gdLst/>
            <a:ahLst/>
            <a:cxnLst/>
            <a:rect l="l" t="t" r="r" b="b"/>
            <a:pathLst>
              <a:path w="12185650" h="252729">
                <a:moveTo>
                  <a:pt x="0" y="0"/>
                </a:moveTo>
                <a:lnTo>
                  <a:pt x="12185650" y="0"/>
                </a:lnTo>
                <a:lnTo>
                  <a:pt x="12185650" y="252413"/>
                </a:lnTo>
                <a:lnTo>
                  <a:pt x="0" y="252413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0" y="1587"/>
            <a:ext cx="7771130" cy="609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31125" y="1151635"/>
            <a:ext cx="7583805" cy="1671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52038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o.int/docs/default-source/coronaviruse/covid-19-sprp-unct-guidelines.pdf?sfvrsn=81ff43d8_4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2.xml"/><Relationship Id="rId5" Type="http://schemas.openxmlformats.org/officeDocument/2006/relationships/image" Target="../media/image37.png"/><Relationship Id="rId4" Type="http://schemas.openxmlformats.org/officeDocument/2006/relationships/image" Target="../media/image3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o.int/emergencies/diseases/novel-coronavirus-2019/situation-reports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g"/><Relationship Id="rId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mailto:rashforda@who.int" TargetMode="External"/><Relationship Id="rId13" Type="http://schemas.openxmlformats.org/officeDocument/2006/relationships/hyperlink" Target="https://www.who.int/es/health-topics/coronavirus/coronavirus" TargetMode="External"/><Relationship Id="rId3" Type="http://schemas.openxmlformats.org/officeDocument/2006/relationships/hyperlink" Target="https://www.who.int/es/emergencies/diseases/novel-coronavirus-2019" TargetMode="External"/><Relationship Id="rId7" Type="http://schemas.openxmlformats.org/officeDocument/2006/relationships/hyperlink" Target="mailto:schmidtt@who.int" TargetMode="External"/><Relationship Id="rId12" Type="http://schemas.openxmlformats.org/officeDocument/2006/relationships/hyperlink" Target="mailto:eshofoniea@who.int" TargetMode="External"/><Relationship Id="rId2" Type="http://schemas.openxmlformats.org/officeDocument/2006/relationships/notesSlide" Target="../notesSlides/notesSlide33.xml"/><Relationship Id="rId16" Type="http://schemas.openxmlformats.org/officeDocument/2006/relationships/image" Target="../media/image43.png"/><Relationship Id="rId1" Type="http://schemas.openxmlformats.org/officeDocument/2006/relationships/slideLayout" Target="../slideLayouts/slideLayout18.xml"/><Relationship Id="rId6" Type="http://schemas.openxmlformats.org/officeDocument/2006/relationships/hyperlink" Target="mailto:samhourid@who.int" TargetMode="External"/><Relationship Id="rId11" Type="http://schemas.openxmlformats.org/officeDocument/2006/relationships/hyperlink" Target="mailto:htikem@who.int" TargetMode="External"/><Relationship Id="rId5" Type="http://schemas.openxmlformats.org/officeDocument/2006/relationships/hyperlink" Target="mailto:stephenm@who.int" TargetMode="External"/><Relationship Id="rId15" Type="http://schemas.openxmlformats.org/officeDocument/2006/relationships/hyperlink" Target="https://www.who.int/ihr/procedures/simulation-exercise/en/" TargetMode="External"/><Relationship Id="rId10" Type="http://schemas.openxmlformats.org/officeDocument/2006/relationships/hyperlink" Target="mailto:hkatom@who.int" TargetMode="External"/><Relationship Id="rId4" Type="http://schemas.openxmlformats.org/officeDocument/2006/relationships/image" Target="../media/image41.png"/><Relationship Id="rId9" Type="http://schemas.openxmlformats.org/officeDocument/2006/relationships/hyperlink" Target="mailto:andragro@paho.org" TargetMode="External"/><Relationship Id="rId14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C632DC68-F97A-CB45-BE95-B84D1CDD18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" y="139850"/>
            <a:ext cx="1218741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A31D9F2-2B61-4C65-9448-4FDEE9FB50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4230" y="1865376"/>
            <a:ext cx="6096000" cy="2186798"/>
          </a:xfrm>
        </p:spPr>
        <p:txBody>
          <a:bodyPr>
            <a:noAutofit/>
          </a:bodyPr>
          <a:lstStyle/>
          <a:p>
            <a:pPr algn="l"/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ENFERMEDAD POR</a:t>
            </a:r>
            <a:b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CORONAVIRUS </a:t>
            </a:r>
            <a:b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(COVID-19)</a:t>
            </a:r>
            <a:endParaRPr lang="en-U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DBE3B2-F9E5-4D1D-88B4-8E95F442DF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90243" y="4756628"/>
            <a:ext cx="4306277" cy="1065066"/>
          </a:xfrm>
        </p:spPr>
        <p:txBody>
          <a:bodyPr>
            <a:normAutofit fontScale="92500"/>
          </a:bodyPr>
          <a:lstStyle/>
          <a:p>
            <a:r>
              <a:rPr lang="en-US" sz="3600" b="1" dirty="0">
                <a:solidFill>
                  <a:srgbClr val="0092CB"/>
                </a:solidFill>
              </a:rPr>
              <a:t>NOMBRE DEL PAÍS</a:t>
            </a:r>
            <a:endParaRPr lang="en-US" sz="3600" dirty="0">
              <a:solidFill>
                <a:srgbClr val="0092CB"/>
              </a:solidFill>
            </a:endParaRPr>
          </a:p>
          <a:p>
            <a:r>
              <a:rPr lang="en-US" sz="2000" b="1" dirty="0" err="1">
                <a:solidFill>
                  <a:srgbClr val="0092CB"/>
                </a:solidFill>
              </a:rPr>
              <a:t>Fecha</a:t>
            </a:r>
            <a:r>
              <a:rPr lang="en-US" sz="2000" b="1" dirty="0">
                <a:solidFill>
                  <a:srgbClr val="0092CB"/>
                </a:solidFill>
              </a:rPr>
              <a:t> y </a:t>
            </a:r>
            <a:r>
              <a:rPr lang="en-US" sz="2000" b="1" dirty="0" err="1">
                <a:solidFill>
                  <a:srgbClr val="0092CB"/>
                </a:solidFill>
              </a:rPr>
              <a:t>lugar</a:t>
            </a:r>
            <a:endParaRPr lang="en-US" sz="2000" dirty="0">
              <a:solidFill>
                <a:srgbClr val="0092CB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062DF02-DEA5-49F3-A3BE-DD71F23B12A7}"/>
              </a:ext>
            </a:extLst>
          </p:cNvPr>
          <p:cNvSpPr/>
          <p:nvPr/>
        </p:nvSpPr>
        <p:spPr>
          <a:xfrm>
            <a:off x="7712945" y="2705865"/>
            <a:ext cx="430627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br>
              <a: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PREPARACIÓN </a:t>
            </a:r>
          </a:p>
          <a:p>
            <a:pPr algn="r"/>
            <a:r>
              <a: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FRENTE A EMERGENCIAS</a:t>
            </a:r>
          </a:p>
          <a:p>
            <a:pPr algn="r"/>
            <a:r>
              <a: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SANITARIAS</a:t>
            </a:r>
            <a:br>
              <a: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EJERCICIO DE SIMULACIÓN</a:t>
            </a:r>
            <a:endParaRPr lang="en-US" sz="2400" dirty="0">
              <a:solidFill>
                <a:schemeClr val="accent2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BA7E4D0-D402-4FA8-9F2E-21155B264FF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9683" y="6329160"/>
            <a:ext cx="1266447" cy="38746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6AF0388-E07F-4509-9418-2BF27CB8EE5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7114" y="6099893"/>
            <a:ext cx="1606232" cy="694361"/>
          </a:xfrm>
          <a:prstGeom prst="rect">
            <a:avLst/>
          </a:prstGeom>
        </p:spPr>
      </p:pic>
      <p:pic>
        <p:nvPicPr>
          <p:cNvPr id="10" name="Picture 9" descr="I:\UnitData\Spanish\ACTIVE\LOGOS\Logo horizontal color celeste.jpg">
            <a:extLst>
              <a:ext uri="{FF2B5EF4-FFF2-40B4-BE49-F238E27FC236}">
                <a16:creationId xmlns:a16="http://schemas.microsoft.com/office/drawing/2014/main" id="{40181388-07EB-4F61-8845-CF5A078C1BDA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911" r="47046" b="42857"/>
          <a:stretch/>
        </p:blipFill>
        <p:spPr bwMode="auto">
          <a:xfrm>
            <a:off x="-198888" y="6126479"/>
            <a:ext cx="2194560" cy="7315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843337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1B3E4-55BC-4487-BA50-EDC047F8F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Reglas</a:t>
            </a:r>
            <a:r>
              <a:rPr lang="en-US" dirty="0"/>
              <a:t> del </a:t>
            </a:r>
            <a:r>
              <a:rPr lang="en-US" dirty="0" err="1"/>
              <a:t>ejercicio</a:t>
            </a:r>
            <a:r>
              <a:rPr lang="en-US" dirty="0"/>
              <a:t> de </a:t>
            </a:r>
            <a:r>
              <a:rPr lang="en-US" dirty="0" err="1"/>
              <a:t>simulación</a:t>
            </a:r>
            <a:r>
              <a:rPr lang="en-US" dirty="0"/>
              <a:t> </a:t>
            </a:r>
            <a:r>
              <a:rPr lang="en-US" dirty="0" err="1"/>
              <a:t>teórico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9AE2E3-D76D-47C7-9E7C-016353D76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82B2-33C9-4D4F-9A18-C7D5F7FE2751}" type="datetime3">
              <a:rPr lang="en-US" smtClean="0"/>
              <a:t>2 November 2020</a:t>
            </a:fld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ACAFB73-DFEB-4ED8-A5B3-D287B5B9E082}"/>
              </a:ext>
            </a:extLst>
          </p:cNvPr>
          <p:cNvSpPr/>
          <p:nvPr/>
        </p:nvSpPr>
        <p:spPr>
          <a:xfrm>
            <a:off x="0" y="636641"/>
            <a:ext cx="9171432" cy="5952292"/>
          </a:xfrm>
          <a:custGeom>
            <a:avLst/>
            <a:gdLst>
              <a:gd name="connsiteX0" fmla="*/ 0 w 9171432"/>
              <a:gd name="connsiteY0" fmla="*/ 1 h 6028424"/>
              <a:gd name="connsiteX1" fmla="*/ 2267712 w 9171432"/>
              <a:gd name="connsiteY1" fmla="*/ 1 h 6028424"/>
              <a:gd name="connsiteX2" fmla="*/ 2267712 w 9171432"/>
              <a:gd name="connsiteY2" fmla="*/ 6028424 h 6028424"/>
              <a:gd name="connsiteX3" fmla="*/ 0 w 9171432"/>
              <a:gd name="connsiteY3" fmla="*/ 6028424 h 6028424"/>
              <a:gd name="connsiteX4" fmla="*/ 2276856 w 9171432"/>
              <a:gd name="connsiteY4" fmla="*/ 0 h 6028424"/>
              <a:gd name="connsiteX5" fmla="*/ 9171432 w 9171432"/>
              <a:gd name="connsiteY5" fmla="*/ 6028424 h 6028424"/>
              <a:gd name="connsiteX6" fmla="*/ 2276856 w 9171432"/>
              <a:gd name="connsiteY6" fmla="*/ 6028424 h 6028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71432" h="6028424">
                <a:moveTo>
                  <a:pt x="0" y="1"/>
                </a:moveTo>
                <a:lnTo>
                  <a:pt x="2267712" y="1"/>
                </a:lnTo>
                <a:lnTo>
                  <a:pt x="2267712" y="6028424"/>
                </a:lnTo>
                <a:lnTo>
                  <a:pt x="0" y="6028424"/>
                </a:lnTo>
                <a:close/>
                <a:moveTo>
                  <a:pt x="2276856" y="0"/>
                </a:moveTo>
                <a:lnTo>
                  <a:pt x="9171432" y="6028424"/>
                </a:lnTo>
                <a:lnTo>
                  <a:pt x="2276856" y="60284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A50CE-7008-46AF-A176-1E71964D1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096" y="1165123"/>
            <a:ext cx="5321863" cy="1459205"/>
          </a:xfrm>
        </p:spPr>
        <p:txBody>
          <a:bodyPr>
            <a:noAutofit/>
          </a:bodyPr>
          <a:lstStyle/>
          <a:p>
            <a:pPr marL="447675" indent="-355600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150000"/>
              <a:tabLst>
                <a:tab pos="447675" algn="l"/>
              </a:tabLst>
            </a:pPr>
            <a:r>
              <a:rPr lang="en-US" sz="2400" dirty="0">
                <a:latin typeface="+mj-lt"/>
                <a:cs typeface="Calibri" panose="020F0502020204030204" pitchFamily="34" charset="0"/>
              </a:rPr>
              <a:t>No </a:t>
            </a:r>
            <a:r>
              <a:rPr lang="en-US" sz="2400" dirty="0" err="1">
                <a:latin typeface="+mj-lt"/>
                <a:cs typeface="Calibri" panose="020F0502020204030204" pitchFamily="34" charset="0"/>
              </a:rPr>
              <a:t>es</a:t>
            </a:r>
            <a:r>
              <a:rPr lang="en-US" sz="2400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+mj-lt"/>
                <a:cs typeface="Calibri" panose="020F0502020204030204" pitchFamily="34" charset="0"/>
              </a:rPr>
              <a:t>una</a:t>
            </a:r>
            <a:r>
              <a:rPr lang="en-US" sz="2400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+mj-lt"/>
                <a:cs typeface="Calibri" panose="020F0502020204030204" pitchFamily="34" charset="0"/>
              </a:rPr>
              <a:t>prueba</a:t>
            </a:r>
            <a:r>
              <a:rPr lang="en-US" sz="2400" dirty="0">
                <a:latin typeface="+mj-lt"/>
                <a:cs typeface="Calibri" panose="020F0502020204030204" pitchFamily="34" charset="0"/>
              </a:rPr>
              <a:t> individual</a:t>
            </a:r>
            <a:endParaRPr lang="en-US" sz="1200" dirty="0">
              <a:latin typeface="+mj-lt"/>
              <a:cs typeface="Calibri" panose="020F0502020204030204" pitchFamily="34" charset="0"/>
            </a:endParaRPr>
          </a:p>
          <a:p>
            <a:pPr marL="412115" indent="-356235">
              <a:lnSpc>
                <a:spcPct val="100000"/>
              </a:lnSpc>
              <a:buClr>
                <a:srgbClr val="A24B19"/>
              </a:buClr>
              <a:buSzPct val="150000"/>
              <a:buFont typeface="Arial"/>
              <a:buChar char="•"/>
              <a:tabLst>
                <a:tab pos="412115" algn="l"/>
                <a:tab pos="412750" algn="l"/>
              </a:tabLst>
            </a:pPr>
            <a:r>
              <a:rPr lang="es-ES" sz="2400" dirty="0">
                <a:latin typeface="Roboto"/>
                <a:cs typeface="Roboto"/>
              </a:rPr>
              <a:t>Se deben respetar las opiniones de los demás</a:t>
            </a:r>
          </a:p>
          <a:p>
            <a:pPr marL="447675" lvl="0" indent="-35560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  <a:tabLst>
                <a:tab pos="447675" algn="l"/>
              </a:tabLst>
            </a:pPr>
            <a:endParaRPr lang="en-US" sz="2600" dirty="0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7F064E8-C042-42BB-AF4E-6DF533F42EDF}"/>
              </a:ext>
            </a:extLst>
          </p:cNvPr>
          <p:cNvSpPr/>
          <p:nvPr/>
        </p:nvSpPr>
        <p:spPr>
          <a:xfrm>
            <a:off x="-79854" y="2389676"/>
            <a:ext cx="5251324" cy="1536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9275" indent="-457200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150000"/>
              <a:buFont typeface="Arial" panose="020B0604020202020204" pitchFamily="34" charset="0"/>
              <a:buChar char="•"/>
              <a:tabLst>
                <a:tab pos="447675" algn="l"/>
              </a:tabLst>
            </a:pPr>
            <a:endParaRPr lang="en-US" sz="1600" dirty="0">
              <a:cs typeface="Calibri" panose="020F0502020204030204" pitchFamily="34" charset="0"/>
            </a:endParaRPr>
          </a:p>
          <a:p>
            <a:pPr marL="447675" indent="-355600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150000"/>
              <a:buFont typeface="Arial" panose="020B0604020202020204" pitchFamily="34" charset="0"/>
              <a:buChar char="•"/>
              <a:tabLst>
                <a:tab pos="895350" algn="l"/>
              </a:tabLst>
            </a:pPr>
            <a:r>
              <a:rPr lang="en-US" sz="2400" dirty="0" err="1">
                <a:cs typeface="Calibri" panose="020F0502020204030204" pitchFamily="34" charset="0"/>
              </a:rPr>
              <a:t>Responda</a:t>
            </a:r>
            <a:r>
              <a:rPr lang="en-US" sz="2400" dirty="0">
                <a:cs typeface="Calibri" panose="020F0502020204030204" pitchFamily="34" charset="0"/>
              </a:rPr>
              <a:t> </a:t>
            </a:r>
            <a:r>
              <a:rPr lang="en-US" sz="2400" dirty="0" err="1">
                <a:cs typeface="Calibri" panose="020F0502020204030204" pitchFamily="34" charset="0"/>
              </a:rPr>
              <a:t>como</a:t>
            </a:r>
            <a:r>
              <a:rPr lang="en-US" sz="2400" dirty="0">
                <a:cs typeface="Calibri" panose="020F0502020204030204" pitchFamily="34" charset="0"/>
              </a:rPr>
              <a:t> </a:t>
            </a:r>
            <a:r>
              <a:rPr lang="en-US" sz="2400" dirty="0" err="1">
                <a:cs typeface="Calibri" panose="020F0502020204030204" pitchFamily="34" charset="0"/>
              </a:rPr>
              <a:t>si</a:t>
            </a:r>
            <a:r>
              <a:rPr lang="en-US" sz="2400" dirty="0">
                <a:cs typeface="Calibri" panose="020F0502020204030204" pitchFamily="34" charset="0"/>
              </a:rPr>
              <a:t> </a:t>
            </a:r>
            <a:r>
              <a:rPr lang="en-US" sz="2400" dirty="0" err="1">
                <a:cs typeface="Calibri" panose="020F0502020204030204" pitchFamily="34" charset="0"/>
              </a:rPr>
              <a:t>estuviera</a:t>
            </a:r>
            <a:r>
              <a:rPr lang="en-US" sz="2400" dirty="0">
                <a:cs typeface="Calibri" panose="020F0502020204030204" pitchFamily="34" charset="0"/>
              </a:rPr>
              <a:t> </a:t>
            </a:r>
            <a:r>
              <a:rPr lang="en-US" sz="2400" dirty="0" err="1">
                <a:cs typeface="Calibri" panose="020F0502020204030204" pitchFamily="34" charset="0"/>
              </a:rPr>
              <a:t>en</a:t>
            </a:r>
            <a:r>
              <a:rPr lang="en-US" sz="2400" dirty="0">
                <a:cs typeface="Calibri" panose="020F0502020204030204" pitchFamily="34" charset="0"/>
              </a:rPr>
              <a:t> la </a:t>
            </a:r>
            <a:r>
              <a:rPr lang="en-US" sz="2400" dirty="0" err="1">
                <a:cs typeface="Calibri" panose="020F0502020204030204" pitchFamily="34" charset="0"/>
              </a:rPr>
              <a:t>vida</a:t>
            </a:r>
            <a:r>
              <a:rPr lang="en-US" sz="2400" dirty="0">
                <a:cs typeface="Calibri" panose="020F0502020204030204" pitchFamily="34" charset="0"/>
              </a:rPr>
              <a:t> real y </a:t>
            </a:r>
            <a:r>
              <a:rPr lang="en-US" sz="2400" dirty="0" err="1">
                <a:cs typeface="Calibri" panose="020F0502020204030204" pitchFamily="34" charset="0"/>
              </a:rPr>
              <a:t>permita</a:t>
            </a:r>
            <a:r>
              <a:rPr lang="en-US" sz="2400" dirty="0">
                <a:cs typeface="Calibri" panose="020F0502020204030204" pitchFamily="34" charset="0"/>
              </a:rPr>
              <a:t> que </a:t>
            </a:r>
            <a:r>
              <a:rPr lang="en-US" sz="2400" dirty="0" err="1">
                <a:cs typeface="Calibri" panose="020F0502020204030204" pitchFamily="34" charset="0"/>
              </a:rPr>
              <a:t>los</a:t>
            </a:r>
            <a:r>
              <a:rPr lang="en-US" sz="2400" dirty="0">
                <a:cs typeface="Calibri" panose="020F0502020204030204" pitchFamily="34" charset="0"/>
              </a:rPr>
              <a:t> </a:t>
            </a:r>
            <a:r>
              <a:rPr lang="en-US" sz="2400" dirty="0" err="1">
                <a:cs typeface="Calibri" panose="020F0502020204030204" pitchFamily="34" charset="0"/>
              </a:rPr>
              <a:t>demás</a:t>
            </a:r>
            <a:r>
              <a:rPr lang="en-US" sz="2400" dirty="0">
                <a:cs typeface="Calibri" panose="020F0502020204030204" pitchFamily="34" charset="0"/>
              </a:rPr>
              <a:t> </a:t>
            </a:r>
            <a:r>
              <a:rPr lang="en-US" sz="2400" dirty="0" err="1">
                <a:cs typeface="Calibri" panose="020F0502020204030204" pitchFamily="34" charset="0"/>
              </a:rPr>
              <a:t>hagan</a:t>
            </a:r>
            <a:r>
              <a:rPr lang="en-US" sz="2400" dirty="0">
                <a:cs typeface="Calibri" panose="020F0502020204030204" pitchFamily="34" charset="0"/>
              </a:rPr>
              <a:t> lo </a:t>
            </a:r>
            <a:r>
              <a:rPr lang="en-US" sz="2400" dirty="0" err="1">
                <a:cs typeface="Calibri" panose="020F0502020204030204" pitchFamily="34" charset="0"/>
              </a:rPr>
              <a:t>mismo</a:t>
            </a:r>
            <a:endParaRPr lang="en-US" sz="2400" dirty="0">
              <a:cs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19380E7-D614-49B3-BF88-86FB25F1FAB5}"/>
              </a:ext>
            </a:extLst>
          </p:cNvPr>
          <p:cNvSpPr/>
          <p:nvPr/>
        </p:nvSpPr>
        <p:spPr>
          <a:xfrm>
            <a:off x="73096" y="4626709"/>
            <a:ext cx="8897112" cy="1564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7675" indent="-355600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150000"/>
              <a:buFont typeface="Arial" panose="020B0604020202020204" pitchFamily="34" charset="0"/>
              <a:buChar char="•"/>
              <a:tabLst>
                <a:tab pos="447675" algn="l"/>
              </a:tabLst>
            </a:pPr>
            <a:r>
              <a:rPr lang="en-US" sz="2400" dirty="0" err="1">
                <a:cs typeface="Calibri" panose="020F0502020204030204" pitchFamily="34" charset="0"/>
              </a:rPr>
              <a:t>Utilice</a:t>
            </a:r>
            <a:r>
              <a:rPr lang="en-US" sz="2400" dirty="0">
                <a:cs typeface="Calibri" panose="020F0502020204030204" pitchFamily="34" charset="0"/>
              </a:rPr>
              <a:t> </a:t>
            </a:r>
            <a:r>
              <a:rPr lang="en-US" sz="2400" dirty="0" err="1">
                <a:cs typeface="Calibri" panose="020F0502020204030204" pitchFamily="34" charset="0"/>
              </a:rPr>
              <a:t>sus</a:t>
            </a:r>
            <a:r>
              <a:rPr lang="en-US" sz="2400" dirty="0">
                <a:cs typeface="Calibri" panose="020F0502020204030204" pitchFamily="34" charset="0"/>
              </a:rPr>
              <a:t> planes, </a:t>
            </a:r>
            <a:r>
              <a:rPr lang="en-US" sz="2400" dirty="0" err="1">
                <a:cs typeface="Calibri" panose="020F0502020204030204" pitchFamily="34" charset="0"/>
              </a:rPr>
              <a:t>directrices</a:t>
            </a:r>
            <a:r>
              <a:rPr lang="en-US" sz="2400" dirty="0">
                <a:cs typeface="Calibri" panose="020F0502020204030204" pitchFamily="34" charset="0"/>
              </a:rPr>
              <a:t> y </a:t>
            </a:r>
            <a:r>
              <a:rPr lang="en-US" sz="2400" dirty="0" err="1">
                <a:cs typeface="Calibri" panose="020F0502020204030204" pitchFamily="34" charset="0"/>
              </a:rPr>
              <a:t>reglamentos</a:t>
            </a:r>
            <a:r>
              <a:rPr lang="en-US" sz="2400" dirty="0">
                <a:cs typeface="Calibri" panose="020F0502020204030204" pitchFamily="34" charset="0"/>
              </a:rPr>
              <a:t> </a:t>
            </a:r>
            <a:r>
              <a:rPr lang="en-US" sz="2400" dirty="0" err="1">
                <a:cs typeface="Calibri" panose="020F0502020204030204" pitchFamily="34" charset="0"/>
              </a:rPr>
              <a:t>existentes</a:t>
            </a:r>
            <a:r>
              <a:rPr lang="en-US" sz="2400" dirty="0">
                <a:cs typeface="Calibri" panose="020F0502020204030204" pitchFamily="34" charset="0"/>
              </a:rPr>
              <a:t> para </a:t>
            </a:r>
            <a:r>
              <a:rPr lang="en-US" sz="2400" dirty="0" err="1">
                <a:cs typeface="Calibri" panose="020F0502020204030204" pitchFamily="34" charset="0"/>
              </a:rPr>
              <a:t>fundamentar</a:t>
            </a:r>
            <a:r>
              <a:rPr lang="en-US" sz="2400" dirty="0">
                <a:cs typeface="Calibri" panose="020F0502020204030204" pitchFamily="34" charset="0"/>
              </a:rPr>
              <a:t> </a:t>
            </a:r>
            <a:r>
              <a:rPr lang="en-US" sz="2400" dirty="0" err="1">
                <a:cs typeface="Calibri" panose="020F0502020204030204" pitchFamily="34" charset="0"/>
              </a:rPr>
              <a:t>sus</a:t>
            </a:r>
            <a:r>
              <a:rPr lang="en-US" sz="2400" dirty="0">
                <a:cs typeface="Calibri" panose="020F0502020204030204" pitchFamily="34" charset="0"/>
              </a:rPr>
              <a:t> </a:t>
            </a:r>
            <a:r>
              <a:rPr lang="en-US" sz="2400" dirty="0" err="1">
                <a:cs typeface="Calibri" panose="020F0502020204030204" pitchFamily="34" charset="0"/>
              </a:rPr>
              <a:t>respuestas</a:t>
            </a:r>
            <a:endParaRPr lang="en-US" sz="2400" dirty="0">
              <a:cs typeface="Calibri" panose="020F0502020204030204" pitchFamily="34" charset="0"/>
            </a:endParaRPr>
          </a:p>
          <a:p>
            <a:pPr marL="92075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150000"/>
              <a:tabLst>
                <a:tab pos="447675" algn="l"/>
              </a:tabLst>
            </a:pPr>
            <a:endParaRPr lang="en-US" sz="1200" dirty="0">
              <a:cs typeface="Calibri" panose="020F0502020204030204" pitchFamily="34" charset="0"/>
            </a:endParaRPr>
          </a:p>
          <a:p>
            <a:pPr marL="447675" indent="-355600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150000"/>
              <a:buFont typeface="Arial" panose="020B0604020202020204" pitchFamily="34" charset="0"/>
              <a:buChar char="•"/>
              <a:tabLst>
                <a:tab pos="447675" algn="l"/>
              </a:tabLst>
            </a:pPr>
            <a:r>
              <a:rPr lang="en-US" sz="2400" dirty="0" err="1">
                <a:cs typeface="Calibri" panose="020F0502020204030204" pitchFamily="34" charset="0"/>
              </a:rPr>
              <a:t>Céntrese</a:t>
            </a:r>
            <a:r>
              <a:rPr lang="en-US" sz="2400" dirty="0">
                <a:cs typeface="Calibri" panose="020F0502020204030204" pitchFamily="34" charset="0"/>
              </a:rPr>
              <a:t> </a:t>
            </a:r>
            <a:r>
              <a:rPr lang="en-US" sz="2400" dirty="0" err="1">
                <a:cs typeface="Calibri" panose="020F0502020204030204" pitchFamily="34" charset="0"/>
              </a:rPr>
              <a:t>en</a:t>
            </a:r>
            <a:r>
              <a:rPr lang="en-US" sz="2400" dirty="0">
                <a:cs typeface="Calibri" panose="020F0502020204030204" pitchFamily="34" charset="0"/>
              </a:rPr>
              <a:t> las </a:t>
            </a:r>
            <a:r>
              <a:rPr lang="en-US" sz="2400" dirty="0" err="1">
                <a:cs typeface="Calibri" panose="020F0502020204030204" pitchFamily="34" charset="0"/>
              </a:rPr>
              <a:t>soluciones</a:t>
            </a:r>
            <a:r>
              <a:rPr lang="en-US" sz="2400" dirty="0">
                <a:cs typeface="Calibri" panose="020F0502020204030204" pitchFamily="34" charset="0"/>
              </a:rPr>
              <a:t> y </a:t>
            </a:r>
            <a:r>
              <a:rPr lang="en-US" sz="2400" dirty="0" err="1">
                <a:cs typeface="Calibri" panose="020F0502020204030204" pitchFamily="34" charset="0"/>
              </a:rPr>
              <a:t>en</a:t>
            </a:r>
            <a:r>
              <a:rPr lang="en-US" sz="2400" dirty="0">
                <a:cs typeface="Calibri" panose="020F0502020204030204" pitchFamily="34" charset="0"/>
              </a:rPr>
              <a:t> la </a:t>
            </a:r>
            <a:r>
              <a:rPr lang="en-US" sz="2400" dirty="0" err="1">
                <a:cs typeface="Calibri" panose="020F0502020204030204" pitchFamily="34" charset="0"/>
              </a:rPr>
              <a:t>planificación</a:t>
            </a:r>
            <a:r>
              <a:rPr lang="en-US" sz="2400" dirty="0">
                <a:cs typeface="Calibri" panose="020F0502020204030204" pitchFamily="34" charset="0"/>
              </a:rPr>
              <a:t> </a:t>
            </a:r>
            <a:r>
              <a:rPr lang="en-US" sz="2400" dirty="0" err="1">
                <a:cs typeface="Calibri" panose="020F0502020204030204" pitchFamily="34" charset="0"/>
              </a:rPr>
              <a:t>prospectiva</a:t>
            </a:r>
            <a:endParaRPr lang="en-US" sz="2400" dirty="0">
              <a:cs typeface="Calibri" panose="020F0502020204030204" pitchFamily="34" charset="0"/>
            </a:endParaRPr>
          </a:p>
        </p:txBody>
      </p:sp>
      <p:pic>
        <p:nvPicPr>
          <p:cNvPr id="6" name="Picture 5" descr="Two people standing in a room&#10;&#10;Description automatically generated">
            <a:extLst>
              <a:ext uri="{FF2B5EF4-FFF2-40B4-BE49-F238E27FC236}">
                <a16:creationId xmlns:a16="http://schemas.microsoft.com/office/drawing/2014/main" id="{3156FC2B-3736-CF4E-9B0D-48570D444ED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2038" y="721182"/>
            <a:ext cx="57658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791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B04F7-B0B1-4F91-B549-742A70893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Ejercicio</a:t>
            </a:r>
            <a:r>
              <a:rPr lang="en-US" dirty="0"/>
              <a:t> de </a:t>
            </a:r>
            <a:r>
              <a:rPr lang="en-US" dirty="0" err="1"/>
              <a:t>simulación</a:t>
            </a:r>
            <a:r>
              <a:rPr lang="en-US" dirty="0"/>
              <a:t> </a:t>
            </a:r>
            <a:r>
              <a:rPr lang="en-US" dirty="0" err="1"/>
              <a:t>teórico</a:t>
            </a:r>
            <a:r>
              <a:rPr lang="en-US" dirty="0"/>
              <a:t>: </a:t>
            </a:r>
            <a:r>
              <a:rPr lang="en-US" dirty="0" err="1"/>
              <a:t>cómo</a:t>
            </a:r>
            <a:r>
              <a:rPr lang="en-US" dirty="0"/>
              <a:t> </a:t>
            </a:r>
            <a:r>
              <a:rPr lang="en-US" dirty="0" err="1"/>
              <a:t>proceder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D21762-1AC0-47DD-BF09-9B5B4DE1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26 de </a:t>
            </a:r>
            <a:r>
              <a:rPr lang="en-US" dirty="0" err="1"/>
              <a:t>octubre</a:t>
            </a:r>
            <a:r>
              <a:rPr lang="en-US" dirty="0"/>
              <a:t> de 2020</a:t>
            </a:r>
          </a:p>
          <a:p>
            <a:endParaRPr lang="en-US" dirty="0"/>
          </a:p>
        </p:txBody>
      </p:sp>
      <p:sp>
        <p:nvSpPr>
          <p:cNvPr id="182" name="Rectangle 181">
            <a:extLst>
              <a:ext uri="{FF2B5EF4-FFF2-40B4-BE49-F238E27FC236}">
                <a16:creationId xmlns:a16="http://schemas.microsoft.com/office/drawing/2014/main" id="{67744F97-E788-4F04-8EA4-6A6ED13C2739}"/>
              </a:ext>
            </a:extLst>
          </p:cNvPr>
          <p:cNvSpPr/>
          <p:nvPr/>
        </p:nvSpPr>
        <p:spPr>
          <a:xfrm>
            <a:off x="8480494" y="591382"/>
            <a:ext cx="3728243" cy="5969512"/>
          </a:xfrm>
          <a:prstGeom prst="rect">
            <a:avLst/>
          </a:prstGeom>
          <a:solidFill>
            <a:schemeClr val="tx2"/>
          </a:solidFill>
        </p:spPr>
        <p:txBody>
          <a:bodyPr wrap="square">
            <a:noAutofit/>
          </a:bodyPr>
          <a:lstStyle/>
          <a:p>
            <a:pPr lvl="0" algn="ctr">
              <a:buClr>
                <a:srgbClr val="FFFFFF"/>
              </a:buClr>
              <a:buSzPts val="2400"/>
            </a:pPr>
            <a:r>
              <a:rPr lang="en-US" sz="24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Este es un </a:t>
            </a:r>
            <a:r>
              <a:rPr lang="en-US" sz="2400" dirty="0" err="1">
                <a:solidFill>
                  <a:srgbClr val="FFFFFF"/>
                </a:solidFill>
                <a:ea typeface="Arial"/>
                <a:cs typeface="Arial"/>
                <a:sym typeface="Arial"/>
              </a:rPr>
              <a:t>ejercicio</a:t>
            </a:r>
            <a:r>
              <a:rPr lang="en-US" sz="24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rgbClr val="FFFFFF"/>
                </a:solidFill>
                <a:ea typeface="Arial"/>
                <a:cs typeface="Arial"/>
                <a:sym typeface="Arial"/>
              </a:rPr>
              <a:t>cerrado</a:t>
            </a:r>
            <a:r>
              <a:rPr lang="en-US" sz="24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rgbClr val="FFFFFF"/>
                </a:solidFill>
                <a:ea typeface="Arial"/>
                <a:cs typeface="Arial"/>
                <a:sym typeface="Arial"/>
              </a:rPr>
              <a:t>diseñado</a:t>
            </a:r>
            <a:r>
              <a:rPr lang="en-US" sz="24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solo para </a:t>
            </a:r>
            <a:r>
              <a:rPr lang="en-US" sz="2400" dirty="0" err="1">
                <a:solidFill>
                  <a:srgbClr val="FFFFFF"/>
                </a:solidFill>
                <a:ea typeface="Arial"/>
                <a:cs typeface="Arial"/>
                <a:sym typeface="Arial"/>
              </a:rPr>
              <a:t>usted</a:t>
            </a:r>
            <a:r>
              <a:rPr lang="en-US" sz="24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.</a:t>
            </a:r>
          </a:p>
          <a:p>
            <a:pPr lvl="0" algn="ctr">
              <a:buClr>
                <a:srgbClr val="FFFFFF"/>
              </a:buClr>
              <a:buSzPts val="2400"/>
            </a:pPr>
            <a:endParaRPr lang="en-US" sz="2400" dirty="0">
              <a:solidFill>
                <a:srgbClr val="FFFFFF"/>
              </a:solidFill>
            </a:endParaRPr>
          </a:p>
          <a:p>
            <a:pPr lvl="0" algn="ctr">
              <a:buClr>
                <a:srgbClr val="FFFFFF"/>
              </a:buClr>
              <a:buSzPts val="2400"/>
            </a:pPr>
            <a:r>
              <a:rPr lang="en-US" sz="2400" dirty="0" err="1">
                <a:solidFill>
                  <a:srgbClr val="FFFFFF"/>
                </a:solidFill>
                <a:ea typeface="Arial"/>
                <a:cs typeface="Arial"/>
                <a:sym typeface="Arial"/>
              </a:rPr>
              <a:t>Puede</a:t>
            </a:r>
            <a:r>
              <a:rPr lang="en-US" sz="24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rgbClr val="FFFFFF"/>
                </a:solidFill>
                <a:ea typeface="Arial"/>
                <a:cs typeface="Arial"/>
                <a:sym typeface="Arial"/>
              </a:rPr>
              <a:t>decidir</a:t>
            </a:r>
            <a:r>
              <a:rPr lang="en-US" sz="24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rgbClr val="FFFFFF"/>
                </a:solidFill>
                <a:ea typeface="Arial"/>
                <a:cs typeface="Arial"/>
                <a:sym typeface="Arial"/>
              </a:rPr>
              <a:t>omitir</a:t>
            </a:r>
            <a:r>
              <a:rPr lang="en-US" sz="24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o </a:t>
            </a:r>
            <a:r>
              <a:rPr lang="en-US" sz="2400" dirty="0" err="1">
                <a:solidFill>
                  <a:srgbClr val="FFFFFF"/>
                </a:solidFill>
                <a:ea typeface="Arial"/>
                <a:cs typeface="Arial"/>
                <a:sym typeface="Arial"/>
              </a:rPr>
              <a:t>añadir</a:t>
            </a:r>
            <a:r>
              <a:rPr lang="en-US" sz="24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una </a:t>
            </a:r>
            <a:r>
              <a:rPr lang="en-US" sz="2400" dirty="0" err="1">
                <a:solidFill>
                  <a:srgbClr val="FFFFFF"/>
                </a:solidFill>
                <a:ea typeface="Arial"/>
                <a:cs typeface="Arial"/>
                <a:sym typeface="Arial"/>
              </a:rPr>
              <a:t>diapositiva</a:t>
            </a:r>
            <a:r>
              <a:rPr lang="en-US" sz="24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.</a:t>
            </a:r>
          </a:p>
          <a:p>
            <a:pPr lvl="0" algn="ctr">
              <a:buClr>
                <a:srgbClr val="FFFFFF"/>
              </a:buClr>
              <a:buSzPts val="2400"/>
            </a:pPr>
            <a:endParaRPr lang="en-US" sz="240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lvl="0" algn="ctr">
              <a:buClr>
                <a:srgbClr val="FFFFFF"/>
              </a:buClr>
              <a:buSzPts val="2400"/>
            </a:pPr>
            <a:r>
              <a:rPr lang="en-US" sz="2400" dirty="0" err="1">
                <a:solidFill>
                  <a:srgbClr val="FFFFFF"/>
                </a:solidFill>
                <a:ea typeface="Arial"/>
                <a:cs typeface="Arial"/>
                <a:sym typeface="Arial"/>
              </a:rPr>
              <a:t>Esto</a:t>
            </a:r>
            <a:r>
              <a:rPr lang="en-US" sz="24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le </a:t>
            </a:r>
            <a:r>
              <a:rPr lang="en-US" sz="2400" dirty="0" err="1">
                <a:solidFill>
                  <a:srgbClr val="FFFFFF"/>
                </a:solidFill>
                <a:ea typeface="Arial"/>
                <a:cs typeface="Arial"/>
                <a:sym typeface="Arial"/>
              </a:rPr>
              <a:t>ayudará</a:t>
            </a:r>
            <a:r>
              <a:rPr lang="en-US" sz="24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a </a:t>
            </a:r>
            <a:r>
              <a:rPr lang="en-US" sz="2400" dirty="0" err="1">
                <a:solidFill>
                  <a:srgbClr val="FFFFFF"/>
                </a:solidFill>
                <a:ea typeface="Arial"/>
                <a:cs typeface="Arial"/>
                <a:sym typeface="Arial"/>
              </a:rPr>
              <a:t>orientarse</a:t>
            </a:r>
            <a:r>
              <a:rPr lang="en-US" sz="24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a </a:t>
            </a:r>
            <a:r>
              <a:rPr lang="en-US" sz="2400" dirty="0" err="1">
                <a:solidFill>
                  <a:srgbClr val="FFFFFF"/>
                </a:solidFill>
                <a:ea typeface="Arial"/>
                <a:cs typeface="Arial"/>
                <a:sym typeface="Arial"/>
              </a:rPr>
              <a:t>través</a:t>
            </a:r>
            <a:r>
              <a:rPr lang="en-US" sz="24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de </a:t>
            </a:r>
            <a:r>
              <a:rPr lang="en-US" sz="2400" dirty="0" err="1">
                <a:solidFill>
                  <a:srgbClr val="FFFFFF"/>
                </a:solidFill>
                <a:ea typeface="Arial"/>
                <a:cs typeface="Arial"/>
                <a:sym typeface="Arial"/>
              </a:rPr>
              <a:t>diversos</a:t>
            </a:r>
            <a:r>
              <a:rPr lang="en-US" sz="24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debates </a:t>
            </a:r>
            <a:r>
              <a:rPr lang="en-US" sz="2400" dirty="0" err="1">
                <a:solidFill>
                  <a:srgbClr val="FFFFFF"/>
                </a:solidFill>
                <a:ea typeface="Arial"/>
                <a:cs typeface="Arial"/>
                <a:sym typeface="Arial"/>
              </a:rPr>
              <a:t>sobre</a:t>
            </a:r>
            <a:r>
              <a:rPr lang="en-US" sz="24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un </a:t>
            </a:r>
            <a:r>
              <a:rPr lang="en-US" sz="2400" dirty="0" err="1">
                <a:solidFill>
                  <a:srgbClr val="FFFFFF"/>
                </a:solidFill>
                <a:ea typeface="Arial"/>
                <a:cs typeface="Arial"/>
                <a:sym typeface="Arial"/>
              </a:rPr>
              <a:t>caso</a:t>
            </a:r>
            <a:r>
              <a:rPr lang="en-US" sz="24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rgbClr val="FFFFFF"/>
                </a:solidFill>
                <a:ea typeface="Arial"/>
                <a:cs typeface="Arial"/>
                <a:sym typeface="Arial"/>
              </a:rPr>
              <a:t>importado</a:t>
            </a:r>
            <a:r>
              <a:rPr lang="en-US" sz="24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de COVID-19. </a:t>
            </a:r>
          </a:p>
          <a:p>
            <a:pPr lvl="0" algn="ctr">
              <a:buClr>
                <a:srgbClr val="FFFFFF"/>
              </a:buClr>
              <a:buSzPts val="2400"/>
            </a:pPr>
            <a:r>
              <a:rPr lang="en-US" sz="3600" b="1" dirty="0" err="1">
                <a:solidFill>
                  <a:srgbClr val="FFFFFF"/>
                </a:solidFill>
                <a:ea typeface="Arial"/>
                <a:cs typeface="Arial"/>
                <a:sym typeface="Arial"/>
              </a:rPr>
              <a:t>Todos</a:t>
            </a:r>
            <a:r>
              <a:rPr lang="en-US" sz="3600" b="1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</a:t>
            </a:r>
            <a:r>
              <a:rPr lang="en-US" sz="3600" b="1" dirty="0" err="1">
                <a:solidFill>
                  <a:srgbClr val="FFFFFF"/>
                </a:solidFill>
                <a:ea typeface="Arial"/>
                <a:cs typeface="Arial"/>
                <a:sym typeface="Arial"/>
              </a:rPr>
              <a:t>estamos</a:t>
            </a:r>
            <a:r>
              <a:rPr lang="en-US" sz="3600" b="1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</a:t>
            </a:r>
            <a:r>
              <a:rPr lang="en-US" sz="3600" b="1" dirty="0" err="1">
                <a:solidFill>
                  <a:srgbClr val="FFFFFF"/>
                </a:solidFill>
                <a:ea typeface="Arial"/>
                <a:cs typeface="Arial"/>
                <a:sym typeface="Arial"/>
              </a:rPr>
              <a:t>aquí</a:t>
            </a:r>
            <a:r>
              <a:rPr lang="en-US" sz="3600" b="1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para </a:t>
            </a:r>
            <a:r>
              <a:rPr lang="en-US" sz="3600" b="1" dirty="0" err="1">
                <a:solidFill>
                  <a:srgbClr val="FFFFFF"/>
                </a:solidFill>
                <a:ea typeface="Arial"/>
                <a:cs typeface="Arial"/>
                <a:sym typeface="Arial"/>
              </a:rPr>
              <a:t>aprender</a:t>
            </a:r>
            <a:endParaRPr lang="en-US" sz="2400" dirty="0"/>
          </a:p>
        </p:txBody>
      </p:sp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52348F17-2C36-9C48-A10D-E081AECDF9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381" y="1346681"/>
            <a:ext cx="6725401" cy="4726915"/>
          </a:xfrm>
          <a:prstGeom prst="rect">
            <a:avLst/>
          </a:prstGeom>
        </p:spPr>
      </p:pic>
      <p:sp>
        <p:nvSpPr>
          <p:cNvPr id="6" name="Freeform: Shape 38">
            <a:extLst>
              <a:ext uri="{FF2B5EF4-FFF2-40B4-BE49-F238E27FC236}">
                <a16:creationId xmlns:a16="http://schemas.microsoft.com/office/drawing/2014/main" id="{D7F7F5B6-18EB-479B-80F2-BB5A9040ADB7}"/>
              </a:ext>
            </a:extLst>
          </p:cNvPr>
          <p:cNvSpPr/>
          <p:nvPr/>
        </p:nvSpPr>
        <p:spPr>
          <a:xfrm>
            <a:off x="1225803" y="1319924"/>
            <a:ext cx="1534696" cy="1534898"/>
          </a:xfrm>
          <a:custGeom>
            <a:avLst/>
            <a:gdLst>
              <a:gd name="connsiteX0" fmla="*/ 0 w 645166"/>
              <a:gd name="connsiteY0" fmla="*/ 322626 h 645251"/>
              <a:gd name="connsiteX1" fmla="*/ 322583 w 645166"/>
              <a:gd name="connsiteY1" fmla="*/ 0 h 645251"/>
              <a:gd name="connsiteX2" fmla="*/ 645166 w 645166"/>
              <a:gd name="connsiteY2" fmla="*/ 322626 h 645251"/>
              <a:gd name="connsiteX3" fmla="*/ 322583 w 645166"/>
              <a:gd name="connsiteY3" fmla="*/ 645252 h 645251"/>
              <a:gd name="connsiteX4" fmla="*/ 0 w 645166"/>
              <a:gd name="connsiteY4" fmla="*/ 322626 h 64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166" h="645251">
                <a:moveTo>
                  <a:pt x="0" y="322626"/>
                </a:moveTo>
                <a:cubicBezTo>
                  <a:pt x="0" y="144445"/>
                  <a:pt x="144425" y="0"/>
                  <a:pt x="322583" y="0"/>
                </a:cubicBezTo>
                <a:cubicBezTo>
                  <a:pt x="500741" y="0"/>
                  <a:pt x="645166" y="144445"/>
                  <a:pt x="645166" y="322626"/>
                </a:cubicBezTo>
                <a:cubicBezTo>
                  <a:pt x="645166" y="500807"/>
                  <a:pt x="500741" y="645252"/>
                  <a:pt x="322583" y="645252"/>
                </a:cubicBezTo>
                <a:cubicBezTo>
                  <a:pt x="144425" y="645252"/>
                  <a:pt x="0" y="500807"/>
                  <a:pt x="0" y="322626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284" tIns="101086" rIns="100488" bIns="101086" numCol="1" spcCol="1270" anchor="ctr" anchorCtr="0">
            <a:noAutofit/>
          </a:bodyPr>
          <a:lstStyle/>
          <a:p>
            <a:pPr marL="0" lvl="0" indent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000" b="1" kern="1200" dirty="0" err="1"/>
              <a:t>Escenario</a:t>
            </a:r>
            <a:endParaRPr lang="en-US" sz="2000" b="1" kern="1200" dirty="0"/>
          </a:p>
        </p:txBody>
      </p:sp>
      <p:sp>
        <p:nvSpPr>
          <p:cNvPr id="8" name="Freeform: Shape 36">
            <a:extLst>
              <a:ext uri="{FF2B5EF4-FFF2-40B4-BE49-F238E27FC236}">
                <a16:creationId xmlns:a16="http://schemas.microsoft.com/office/drawing/2014/main" id="{9BFFA74E-EDC4-4E32-AB45-C1114D5CA1D4}"/>
              </a:ext>
            </a:extLst>
          </p:cNvPr>
          <p:cNvSpPr/>
          <p:nvPr/>
        </p:nvSpPr>
        <p:spPr>
          <a:xfrm>
            <a:off x="2822050" y="1396595"/>
            <a:ext cx="1534696" cy="1534898"/>
          </a:xfrm>
          <a:custGeom>
            <a:avLst/>
            <a:gdLst>
              <a:gd name="connsiteX0" fmla="*/ 0 w 645166"/>
              <a:gd name="connsiteY0" fmla="*/ 322626 h 645251"/>
              <a:gd name="connsiteX1" fmla="*/ 322583 w 645166"/>
              <a:gd name="connsiteY1" fmla="*/ 0 h 645251"/>
              <a:gd name="connsiteX2" fmla="*/ 645166 w 645166"/>
              <a:gd name="connsiteY2" fmla="*/ 322626 h 645251"/>
              <a:gd name="connsiteX3" fmla="*/ 322583 w 645166"/>
              <a:gd name="connsiteY3" fmla="*/ 645252 h 645251"/>
              <a:gd name="connsiteX4" fmla="*/ 0 w 645166"/>
              <a:gd name="connsiteY4" fmla="*/ 322626 h 64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166" h="645251">
                <a:moveTo>
                  <a:pt x="0" y="322626"/>
                </a:moveTo>
                <a:cubicBezTo>
                  <a:pt x="0" y="144445"/>
                  <a:pt x="144425" y="0"/>
                  <a:pt x="322583" y="0"/>
                </a:cubicBezTo>
                <a:cubicBezTo>
                  <a:pt x="500741" y="0"/>
                  <a:pt x="645166" y="144445"/>
                  <a:pt x="645166" y="322626"/>
                </a:cubicBezTo>
                <a:cubicBezTo>
                  <a:pt x="645166" y="500807"/>
                  <a:pt x="500741" y="645252"/>
                  <a:pt x="322583" y="645252"/>
                </a:cubicBezTo>
                <a:cubicBezTo>
                  <a:pt x="144425" y="645252"/>
                  <a:pt x="0" y="500807"/>
                  <a:pt x="0" y="322626"/>
                </a:cubicBezTo>
                <a:close/>
              </a:path>
            </a:pathLst>
          </a:custGeom>
          <a:ln>
            <a:solidFill>
              <a:schemeClr val="accent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285" tIns="101086" rIns="100487" bIns="101086" numCol="1" spcCol="1270" anchor="ctr" anchorCtr="0">
            <a:noAutofit/>
          </a:bodyPr>
          <a:lstStyle/>
          <a:p>
            <a:pPr marL="0" lvl="0" indent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000" dirty="0" err="1"/>
              <a:t>Preguntas</a:t>
            </a:r>
            <a:r>
              <a:rPr lang="en-US" sz="2000" dirty="0"/>
              <a:t> y debate </a:t>
            </a:r>
            <a:r>
              <a:rPr lang="en-US" sz="2000" kern="1200" dirty="0"/>
              <a:t>(1)</a:t>
            </a:r>
          </a:p>
        </p:txBody>
      </p:sp>
      <p:sp>
        <p:nvSpPr>
          <p:cNvPr id="9" name="Freeform: Shape 33">
            <a:extLst>
              <a:ext uri="{FF2B5EF4-FFF2-40B4-BE49-F238E27FC236}">
                <a16:creationId xmlns:a16="http://schemas.microsoft.com/office/drawing/2014/main" id="{17BCFC00-465F-4563-8CF6-87283EB3B709}"/>
              </a:ext>
            </a:extLst>
          </p:cNvPr>
          <p:cNvSpPr/>
          <p:nvPr/>
        </p:nvSpPr>
        <p:spPr>
          <a:xfrm>
            <a:off x="4376082" y="1319924"/>
            <a:ext cx="1874931" cy="1534898"/>
          </a:xfrm>
          <a:custGeom>
            <a:avLst/>
            <a:gdLst>
              <a:gd name="connsiteX0" fmla="*/ 0 w 645166"/>
              <a:gd name="connsiteY0" fmla="*/ 322626 h 645251"/>
              <a:gd name="connsiteX1" fmla="*/ 322583 w 645166"/>
              <a:gd name="connsiteY1" fmla="*/ 0 h 645251"/>
              <a:gd name="connsiteX2" fmla="*/ 645166 w 645166"/>
              <a:gd name="connsiteY2" fmla="*/ 322626 h 645251"/>
              <a:gd name="connsiteX3" fmla="*/ 322583 w 645166"/>
              <a:gd name="connsiteY3" fmla="*/ 645252 h 645251"/>
              <a:gd name="connsiteX4" fmla="*/ 0 w 645166"/>
              <a:gd name="connsiteY4" fmla="*/ 322626 h 64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166" h="645251">
                <a:moveTo>
                  <a:pt x="0" y="322626"/>
                </a:moveTo>
                <a:cubicBezTo>
                  <a:pt x="0" y="144445"/>
                  <a:pt x="144425" y="0"/>
                  <a:pt x="322583" y="0"/>
                </a:cubicBezTo>
                <a:cubicBezTo>
                  <a:pt x="500741" y="0"/>
                  <a:pt x="645166" y="144445"/>
                  <a:pt x="645166" y="322626"/>
                </a:cubicBezTo>
                <a:cubicBezTo>
                  <a:pt x="645166" y="500807"/>
                  <a:pt x="500741" y="645252"/>
                  <a:pt x="322583" y="645252"/>
                </a:cubicBezTo>
                <a:cubicBezTo>
                  <a:pt x="144425" y="645252"/>
                  <a:pt x="0" y="500807"/>
                  <a:pt x="0" y="322626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284" tIns="101086" rIns="100488" bIns="101086" numCol="1" spcCol="1270" anchor="ctr" anchorCtr="0">
            <a:noAutofit/>
          </a:bodyPr>
          <a:lstStyle/>
          <a:p>
            <a:pPr marL="0" lvl="0" indent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b="1" kern="1200" dirty="0" err="1"/>
              <a:t>Actualización</a:t>
            </a:r>
            <a:r>
              <a:rPr lang="en-US" b="1" kern="1200" dirty="0"/>
              <a:t> </a:t>
            </a:r>
            <a:br>
              <a:rPr lang="en-US" b="1" kern="1200" dirty="0"/>
            </a:br>
            <a:r>
              <a:rPr lang="en-US" b="1" kern="1200" dirty="0"/>
              <a:t>del </a:t>
            </a:r>
            <a:r>
              <a:rPr lang="en-US" b="1" kern="1200" dirty="0" err="1"/>
              <a:t>escenario</a:t>
            </a:r>
            <a:endParaRPr lang="en-US" b="1" kern="1200" dirty="0"/>
          </a:p>
        </p:txBody>
      </p:sp>
      <p:sp>
        <p:nvSpPr>
          <p:cNvPr id="10" name="Freeform: Shape 31">
            <a:extLst>
              <a:ext uri="{FF2B5EF4-FFF2-40B4-BE49-F238E27FC236}">
                <a16:creationId xmlns:a16="http://schemas.microsoft.com/office/drawing/2014/main" id="{1BE2D36A-AC85-4DCD-BE83-40DB27AB963A}"/>
              </a:ext>
            </a:extLst>
          </p:cNvPr>
          <p:cNvSpPr/>
          <p:nvPr/>
        </p:nvSpPr>
        <p:spPr>
          <a:xfrm>
            <a:off x="6137098" y="1396595"/>
            <a:ext cx="1688166" cy="1534898"/>
          </a:xfrm>
          <a:custGeom>
            <a:avLst/>
            <a:gdLst>
              <a:gd name="connsiteX0" fmla="*/ 0 w 645166"/>
              <a:gd name="connsiteY0" fmla="*/ 322626 h 645251"/>
              <a:gd name="connsiteX1" fmla="*/ 322583 w 645166"/>
              <a:gd name="connsiteY1" fmla="*/ 0 h 645251"/>
              <a:gd name="connsiteX2" fmla="*/ 645166 w 645166"/>
              <a:gd name="connsiteY2" fmla="*/ 322626 h 645251"/>
              <a:gd name="connsiteX3" fmla="*/ 322583 w 645166"/>
              <a:gd name="connsiteY3" fmla="*/ 645252 h 645251"/>
              <a:gd name="connsiteX4" fmla="*/ 0 w 645166"/>
              <a:gd name="connsiteY4" fmla="*/ 322626 h 64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166" h="645251">
                <a:moveTo>
                  <a:pt x="0" y="322626"/>
                </a:moveTo>
                <a:cubicBezTo>
                  <a:pt x="0" y="144445"/>
                  <a:pt x="144425" y="0"/>
                  <a:pt x="322583" y="0"/>
                </a:cubicBezTo>
                <a:cubicBezTo>
                  <a:pt x="500741" y="0"/>
                  <a:pt x="645166" y="144445"/>
                  <a:pt x="645166" y="322626"/>
                </a:cubicBezTo>
                <a:cubicBezTo>
                  <a:pt x="645166" y="500807"/>
                  <a:pt x="500741" y="645252"/>
                  <a:pt x="322583" y="645252"/>
                </a:cubicBezTo>
                <a:cubicBezTo>
                  <a:pt x="144425" y="645252"/>
                  <a:pt x="0" y="500807"/>
                  <a:pt x="0" y="322626"/>
                </a:cubicBezTo>
                <a:close/>
              </a:path>
            </a:pathLst>
          </a:custGeom>
          <a:ln>
            <a:solidFill>
              <a:schemeClr val="accent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284" tIns="101086" rIns="100488" bIns="101086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dirty="0" err="1"/>
              <a:t>Preguntas</a:t>
            </a:r>
            <a:r>
              <a:rPr lang="en-US" sz="2000" dirty="0"/>
              <a:t> y debate </a:t>
            </a:r>
            <a:r>
              <a:rPr lang="en-US" sz="2000" kern="1200" dirty="0"/>
              <a:t>(2)</a:t>
            </a:r>
          </a:p>
        </p:txBody>
      </p:sp>
      <p:sp>
        <p:nvSpPr>
          <p:cNvPr id="12" name="Freeform: Shape 58">
            <a:extLst>
              <a:ext uri="{FF2B5EF4-FFF2-40B4-BE49-F238E27FC236}">
                <a16:creationId xmlns:a16="http://schemas.microsoft.com/office/drawing/2014/main" id="{0643F411-9354-42D4-9C8D-FF309A8A038F}"/>
              </a:ext>
            </a:extLst>
          </p:cNvPr>
          <p:cNvSpPr/>
          <p:nvPr/>
        </p:nvSpPr>
        <p:spPr>
          <a:xfrm>
            <a:off x="1182924" y="4819851"/>
            <a:ext cx="2491577" cy="973660"/>
          </a:xfrm>
          <a:custGeom>
            <a:avLst/>
            <a:gdLst>
              <a:gd name="connsiteX0" fmla="*/ 0 w 2747451"/>
              <a:gd name="connsiteY0" fmla="*/ 0 h 1098980"/>
              <a:gd name="connsiteX1" fmla="*/ 2197961 w 2747451"/>
              <a:gd name="connsiteY1" fmla="*/ 0 h 1098980"/>
              <a:gd name="connsiteX2" fmla="*/ 2747451 w 2747451"/>
              <a:gd name="connsiteY2" fmla="*/ 549490 h 1098980"/>
              <a:gd name="connsiteX3" fmla="*/ 2197961 w 2747451"/>
              <a:gd name="connsiteY3" fmla="*/ 1098980 h 1098980"/>
              <a:gd name="connsiteX4" fmla="*/ 0 w 2747451"/>
              <a:gd name="connsiteY4" fmla="*/ 1098980 h 1098980"/>
              <a:gd name="connsiteX5" fmla="*/ 0 w 2747451"/>
              <a:gd name="connsiteY5" fmla="*/ 0 h 1098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47451" h="1098980">
                <a:moveTo>
                  <a:pt x="0" y="0"/>
                </a:moveTo>
                <a:lnTo>
                  <a:pt x="2197961" y="0"/>
                </a:lnTo>
                <a:lnTo>
                  <a:pt x="2747451" y="549490"/>
                </a:lnTo>
                <a:lnTo>
                  <a:pt x="2197961" y="1098980"/>
                </a:lnTo>
                <a:lnTo>
                  <a:pt x="0" y="109898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8016" tIns="64008" rIns="306749" bIns="64008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000" b="1" kern="1200" dirty="0"/>
              <a:t>Debate posterior al </a:t>
            </a:r>
            <a:r>
              <a:rPr lang="en-US" sz="2000" b="1" kern="1200" dirty="0" err="1"/>
              <a:t>ejercicio</a:t>
            </a:r>
            <a:endParaRPr lang="en-US" sz="2000" b="1" kern="1200" dirty="0"/>
          </a:p>
        </p:txBody>
      </p:sp>
      <p:sp>
        <p:nvSpPr>
          <p:cNvPr id="13" name="Freeform: Shape 15">
            <a:extLst>
              <a:ext uri="{FF2B5EF4-FFF2-40B4-BE49-F238E27FC236}">
                <a16:creationId xmlns:a16="http://schemas.microsoft.com/office/drawing/2014/main" id="{69F57A01-8584-4F50-9F80-0B8E3E1C08EF}"/>
              </a:ext>
            </a:extLst>
          </p:cNvPr>
          <p:cNvSpPr/>
          <p:nvPr/>
        </p:nvSpPr>
        <p:spPr>
          <a:xfrm>
            <a:off x="2756798" y="3058670"/>
            <a:ext cx="1902396" cy="1534898"/>
          </a:xfrm>
          <a:custGeom>
            <a:avLst/>
            <a:gdLst>
              <a:gd name="connsiteX0" fmla="*/ 0 w 645166"/>
              <a:gd name="connsiteY0" fmla="*/ 322626 h 645251"/>
              <a:gd name="connsiteX1" fmla="*/ 322583 w 645166"/>
              <a:gd name="connsiteY1" fmla="*/ 0 h 645251"/>
              <a:gd name="connsiteX2" fmla="*/ 645166 w 645166"/>
              <a:gd name="connsiteY2" fmla="*/ 322626 h 645251"/>
              <a:gd name="connsiteX3" fmla="*/ 322583 w 645166"/>
              <a:gd name="connsiteY3" fmla="*/ 645252 h 645251"/>
              <a:gd name="connsiteX4" fmla="*/ 0 w 645166"/>
              <a:gd name="connsiteY4" fmla="*/ 322626 h 64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166" h="645251">
                <a:moveTo>
                  <a:pt x="0" y="322626"/>
                </a:moveTo>
                <a:cubicBezTo>
                  <a:pt x="0" y="144445"/>
                  <a:pt x="144425" y="0"/>
                  <a:pt x="322583" y="0"/>
                </a:cubicBezTo>
                <a:cubicBezTo>
                  <a:pt x="500741" y="0"/>
                  <a:pt x="645166" y="144445"/>
                  <a:pt x="645166" y="322626"/>
                </a:cubicBezTo>
                <a:cubicBezTo>
                  <a:pt x="645166" y="500807"/>
                  <a:pt x="500741" y="645252"/>
                  <a:pt x="322583" y="645252"/>
                </a:cubicBezTo>
                <a:cubicBezTo>
                  <a:pt x="144425" y="645252"/>
                  <a:pt x="0" y="500807"/>
                  <a:pt x="0" y="322626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0487" tIns="101086" rIns="101285" bIns="101086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 err="1"/>
              <a:t>Actualización</a:t>
            </a:r>
            <a:r>
              <a:rPr lang="en-US" b="1" dirty="0"/>
              <a:t> del </a:t>
            </a:r>
            <a:r>
              <a:rPr lang="en-US" b="1" dirty="0" err="1"/>
              <a:t>escenario</a:t>
            </a:r>
            <a:endParaRPr lang="en-US" b="1" dirty="0"/>
          </a:p>
        </p:txBody>
      </p:sp>
      <p:sp>
        <p:nvSpPr>
          <p:cNvPr id="14" name="Freeform: Shape 15">
            <a:extLst>
              <a:ext uri="{FF2B5EF4-FFF2-40B4-BE49-F238E27FC236}">
                <a16:creationId xmlns:a16="http://schemas.microsoft.com/office/drawing/2014/main" id="{69F57A01-8584-4F50-9F80-0B8E3E1C08EF}"/>
              </a:ext>
            </a:extLst>
          </p:cNvPr>
          <p:cNvSpPr/>
          <p:nvPr/>
        </p:nvSpPr>
        <p:spPr>
          <a:xfrm>
            <a:off x="6211011" y="3048385"/>
            <a:ext cx="1902396" cy="1534898"/>
          </a:xfrm>
          <a:custGeom>
            <a:avLst/>
            <a:gdLst>
              <a:gd name="connsiteX0" fmla="*/ 0 w 645166"/>
              <a:gd name="connsiteY0" fmla="*/ 322626 h 645251"/>
              <a:gd name="connsiteX1" fmla="*/ 322583 w 645166"/>
              <a:gd name="connsiteY1" fmla="*/ 0 h 645251"/>
              <a:gd name="connsiteX2" fmla="*/ 645166 w 645166"/>
              <a:gd name="connsiteY2" fmla="*/ 322626 h 645251"/>
              <a:gd name="connsiteX3" fmla="*/ 322583 w 645166"/>
              <a:gd name="connsiteY3" fmla="*/ 645252 h 645251"/>
              <a:gd name="connsiteX4" fmla="*/ 0 w 645166"/>
              <a:gd name="connsiteY4" fmla="*/ 322626 h 64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166" h="645251">
                <a:moveTo>
                  <a:pt x="0" y="322626"/>
                </a:moveTo>
                <a:cubicBezTo>
                  <a:pt x="0" y="144445"/>
                  <a:pt x="144425" y="0"/>
                  <a:pt x="322583" y="0"/>
                </a:cubicBezTo>
                <a:cubicBezTo>
                  <a:pt x="500741" y="0"/>
                  <a:pt x="645166" y="144445"/>
                  <a:pt x="645166" y="322626"/>
                </a:cubicBezTo>
                <a:cubicBezTo>
                  <a:pt x="645166" y="500807"/>
                  <a:pt x="500741" y="645252"/>
                  <a:pt x="322583" y="645252"/>
                </a:cubicBezTo>
                <a:cubicBezTo>
                  <a:pt x="144425" y="645252"/>
                  <a:pt x="0" y="500807"/>
                  <a:pt x="0" y="322626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0487" tIns="101086" rIns="101285" bIns="101086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 err="1"/>
              <a:t>Actualización</a:t>
            </a:r>
            <a:r>
              <a:rPr lang="en-US" b="1" dirty="0"/>
              <a:t> del </a:t>
            </a:r>
            <a:r>
              <a:rPr lang="en-US" b="1" dirty="0" err="1"/>
              <a:t>escenario</a:t>
            </a:r>
            <a:endParaRPr lang="en-US" b="1" dirty="0"/>
          </a:p>
        </p:txBody>
      </p:sp>
      <p:sp>
        <p:nvSpPr>
          <p:cNvPr id="15" name="Freeform: Shape 31">
            <a:extLst>
              <a:ext uri="{FF2B5EF4-FFF2-40B4-BE49-F238E27FC236}">
                <a16:creationId xmlns:a16="http://schemas.microsoft.com/office/drawing/2014/main" id="{1BE2D36A-AC85-4DCD-BE83-40DB27AB963A}"/>
              </a:ext>
            </a:extLst>
          </p:cNvPr>
          <p:cNvSpPr/>
          <p:nvPr/>
        </p:nvSpPr>
        <p:spPr>
          <a:xfrm>
            <a:off x="1225803" y="3169835"/>
            <a:ext cx="1688166" cy="1534898"/>
          </a:xfrm>
          <a:custGeom>
            <a:avLst/>
            <a:gdLst>
              <a:gd name="connsiteX0" fmla="*/ 0 w 645166"/>
              <a:gd name="connsiteY0" fmla="*/ 322626 h 645251"/>
              <a:gd name="connsiteX1" fmla="*/ 322583 w 645166"/>
              <a:gd name="connsiteY1" fmla="*/ 0 h 645251"/>
              <a:gd name="connsiteX2" fmla="*/ 645166 w 645166"/>
              <a:gd name="connsiteY2" fmla="*/ 322626 h 645251"/>
              <a:gd name="connsiteX3" fmla="*/ 322583 w 645166"/>
              <a:gd name="connsiteY3" fmla="*/ 645252 h 645251"/>
              <a:gd name="connsiteX4" fmla="*/ 0 w 645166"/>
              <a:gd name="connsiteY4" fmla="*/ 322626 h 64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166" h="645251">
                <a:moveTo>
                  <a:pt x="0" y="322626"/>
                </a:moveTo>
                <a:cubicBezTo>
                  <a:pt x="0" y="144445"/>
                  <a:pt x="144425" y="0"/>
                  <a:pt x="322583" y="0"/>
                </a:cubicBezTo>
                <a:cubicBezTo>
                  <a:pt x="500741" y="0"/>
                  <a:pt x="645166" y="144445"/>
                  <a:pt x="645166" y="322626"/>
                </a:cubicBezTo>
                <a:cubicBezTo>
                  <a:pt x="645166" y="500807"/>
                  <a:pt x="500741" y="645252"/>
                  <a:pt x="322583" y="645252"/>
                </a:cubicBezTo>
                <a:cubicBezTo>
                  <a:pt x="144425" y="645252"/>
                  <a:pt x="0" y="500807"/>
                  <a:pt x="0" y="322626"/>
                </a:cubicBezTo>
                <a:close/>
              </a:path>
            </a:pathLst>
          </a:custGeom>
          <a:ln>
            <a:solidFill>
              <a:schemeClr val="accent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284" tIns="101086" rIns="100488" bIns="101086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dirty="0" err="1"/>
              <a:t>Preguntas</a:t>
            </a:r>
            <a:r>
              <a:rPr lang="en-US" sz="2000" dirty="0"/>
              <a:t> y debate </a:t>
            </a:r>
            <a:r>
              <a:rPr lang="en-US" sz="2000" kern="1200" dirty="0"/>
              <a:t>(4)</a:t>
            </a:r>
          </a:p>
        </p:txBody>
      </p:sp>
      <p:sp>
        <p:nvSpPr>
          <p:cNvPr id="16" name="Freeform: Shape 31">
            <a:extLst>
              <a:ext uri="{FF2B5EF4-FFF2-40B4-BE49-F238E27FC236}">
                <a16:creationId xmlns:a16="http://schemas.microsoft.com/office/drawing/2014/main" id="{1BE2D36A-AC85-4DCD-BE83-40DB27AB963A}"/>
              </a:ext>
            </a:extLst>
          </p:cNvPr>
          <p:cNvSpPr/>
          <p:nvPr/>
        </p:nvSpPr>
        <p:spPr>
          <a:xfrm>
            <a:off x="4462563" y="3169835"/>
            <a:ext cx="1688166" cy="1534898"/>
          </a:xfrm>
          <a:custGeom>
            <a:avLst/>
            <a:gdLst>
              <a:gd name="connsiteX0" fmla="*/ 0 w 645166"/>
              <a:gd name="connsiteY0" fmla="*/ 322626 h 645251"/>
              <a:gd name="connsiteX1" fmla="*/ 322583 w 645166"/>
              <a:gd name="connsiteY1" fmla="*/ 0 h 645251"/>
              <a:gd name="connsiteX2" fmla="*/ 645166 w 645166"/>
              <a:gd name="connsiteY2" fmla="*/ 322626 h 645251"/>
              <a:gd name="connsiteX3" fmla="*/ 322583 w 645166"/>
              <a:gd name="connsiteY3" fmla="*/ 645252 h 645251"/>
              <a:gd name="connsiteX4" fmla="*/ 0 w 645166"/>
              <a:gd name="connsiteY4" fmla="*/ 322626 h 64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166" h="645251">
                <a:moveTo>
                  <a:pt x="0" y="322626"/>
                </a:moveTo>
                <a:cubicBezTo>
                  <a:pt x="0" y="144445"/>
                  <a:pt x="144425" y="0"/>
                  <a:pt x="322583" y="0"/>
                </a:cubicBezTo>
                <a:cubicBezTo>
                  <a:pt x="500741" y="0"/>
                  <a:pt x="645166" y="144445"/>
                  <a:pt x="645166" y="322626"/>
                </a:cubicBezTo>
                <a:cubicBezTo>
                  <a:pt x="645166" y="500807"/>
                  <a:pt x="500741" y="645252"/>
                  <a:pt x="322583" y="645252"/>
                </a:cubicBezTo>
                <a:cubicBezTo>
                  <a:pt x="144425" y="645252"/>
                  <a:pt x="0" y="500807"/>
                  <a:pt x="0" y="322626"/>
                </a:cubicBezTo>
                <a:close/>
              </a:path>
            </a:pathLst>
          </a:custGeom>
          <a:ln>
            <a:solidFill>
              <a:schemeClr val="accent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284" tIns="101086" rIns="100488" bIns="101086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dirty="0" err="1"/>
              <a:t>Preguntas</a:t>
            </a:r>
            <a:r>
              <a:rPr lang="en-US" sz="2000" dirty="0"/>
              <a:t> y debate </a:t>
            </a:r>
            <a:r>
              <a:rPr lang="en-US" sz="2000" kern="1200" dirty="0"/>
              <a:t>(3)</a:t>
            </a:r>
          </a:p>
        </p:txBody>
      </p:sp>
    </p:spTree>
    <p:extLst>
      <p:ext uri="{BB962C8B-B14F-4D97-AF65-F5344CB8AC3E}">
        <p14:creationId xmlns:p14="http://schemas.microsoft.com/office/powerpoint/2010/main" val="31352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8B917-3229-4660-8749-5FF9B65A8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Preguntas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A60563-82BF-4B08-B14C-C14FED306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26 de </a:t>
            </a:r>
            <a:r>
              <a:rPr lang="en-US" dirty="0" err="1"/>
              <a:t>octubre</a:t>
            </a:r>
            <a:r>
              <a:rPr lang="en-US" dirty="0"/>
              <a:t> de 2020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436417-AA2B-426E-B5FF-2EF63BBFAA8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87567" y="1415228"/>
            <a:ext cx="3136393" cy="40275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904E6CB-1E3F-4FE9-BBE9-86C1A7BC0133}"/>
              </a:ext>
            </a:extLst>
          </p:cNvPr>
          <p:cNvSpPr txBox="1"/>
          <p:nvPr/>
        </p:nvSpPr>
        <p:spPr>
          <a:xfrm>
            <a:off x="1474840" y="2084832"/>
            <a:ext cx="421272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DD8047"/>
              </a:buClr>
              <a:buSzPct val="60000"/>
            </a:pPr>
            <a:r>
              <a:rPr lang="en-US" sz="4000" b="1" dirty="0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¿ALGUNA</a:t>
            </a:r>
          </a:p>
          <a:p>
            <a:pPr algn="r">
              <a:buClr>
                <a:srgbClr val="DD8047"/>
              </a:buClr>
              <a:buSzPct val="60000"/>
            </a:pPr>
            <a:r>
              <a:rPr lang="en-US" sz="4000" b="1" dirty="0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PREGUNTA ANTES DE</a:t>
            </a:r>
          </a:p>
          <a:p>
            <a:pPr algn="r">
              <a:buClr>
                <a:srgbClr val="DD8047"/>
              </a:buClr>
              <a:buSzPct val="60000"/>
            </a:pPr>
            <a:r>
              <a:rPr lang="en-US" sz="4000" b="1" dirty="0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EMPEZAR?</a:t>
            </a:r>
          </a:p>
        </p:txBody>
      </p:sp>
    </p:spTree>
    <p:extLst>
      <p:ext uri="{BB962C8B-B14F-4D97-AF65-F5344CB8AC3E}">
        <p14:creationId xmlns:p14="http://schemas.microsoft.com/office/powerpoint/2010/main" val="2851002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8DED4AEE-2748-8148-8147-A6B46BDEB3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291"/>
            <a:ext cx="12189706" cy="685929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A31D9F2-2B61-4C65-9448-4FDEE9FB50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4230" y="2680597"/>
            <a:ext cx="6096000" cy="2186798"/>
          </a:xfrm>
        </p:spPr>
        <p:txBody>
          <a:bodyPr>
            <a:noAutofit/>
          </a:bodyPr>
          <a:lstStyle/>
          <a:p>
            <a:pPr algn="l"/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ENFERMEDAD POR</a:t>
            </a:r>
            <a:b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CORONAVIRUS </a:t>
            </a:r>
            <a:b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(COVID-19) </a:t>
            </a:r>
            <a:b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Actualización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octubre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DBE3B2-F9E5-4D1D-88B4-8E95F442DF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90243" y="4756628"/>
            <a:ext cx="4306277" cy="1065066"/>
          </a:xfrm>
        </p:spPr>
        <p:txBody>
          <a:bodyPr>
            <a:normAutofit fontScale="92500"/>
          </a:bodyPr>
          <a:lstStyle/>
          <a:p>
            <a:r>
              <a:rPr lang="en-US" sz="3600" b="1" dirty="0">
                <a:solidFill>
                  <a:srgbClr val="0092CB"/>
                </a:solidFill>
              </a:rPr>
              <a:t>NOMBRE DEL PAÍS</a:t>
            </a:r>
            <a:endParaRPr lang="en-US" sz="3600" dirty="0">
              <a:solidFill>
                <a:srgbClr val="0092CB"/>
              </a:solidFill>
            </a:endParaRPr>
          </a:p>
          <a:p>
            <a:r>
              <a:rPr lang="en-US" sz="2000" b="1" dirty="0" err="1">
                <a:solidFill>
                  <a:srgbClr val="0092CB"/>
                </a:solidFill>
              </a:rPr>
              <a:t>Fecha</a:t>
            </a:r>
            <a:r>
              <a:rPr lang="en-US" sz="2000" b="1" dirty="0">
                <a:solidFill>
                  <a:srgbClr val="0092CB"/>
                </a:solidFill>
              </a:rPr>
              <a:t> y </a:t>
            </a:r>
            <a:r>
              <a:rPr lang="en-US" sz="2000" b="1" dirty="0" err="1">
                <a:solidFill>
                  <a:srgbClr val="0092CB"/>
                </a:solidFill>
              </a:rPr>
              <a:t>lugar</a:t>
            </a:r>
            <a:endParaRPr lang="en-US" sz="2000" dirty="0">
              <a:solidFill>
                <a:srgbClr val="0092CB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062DF02-DEA5-49F3-A3BE-DD71F23B12A7}"/>
              </a:ext>
            </a:extLst>
          </p:cNvPr>
          <p:cNvSpPr/>
          <p:nvPr/>
        </p:nvSpPr>
        <p:spPr>
          <a:xfrm>
            <a:off x="7712945" y="2705865"/>
            <a:ext cx="430627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br>
              <a: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PREPARACIÓN FRENTE A  EMERGENCIAS SANITARIAS</a:t>
            </a:r>
            <a:br>
              <a: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EJERCICIO DE SIMULACIÓN</a:t>
            </a:r>
            <a:endParaRPr lang="en-US" sz="2400" dirty="0">
              <a:solidFill>
                <a:schemeClr val="accent2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BA7E4D0-D402-4FA8-9F2E-21155B264FF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9683" y="6329160"/>
            <a:ext cx="1266447" cy="38746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6AF0388-E07F-4509-9418-2BF27CB8EE5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7114" y="6099893"/>
            <a:ext cx="1606232" cy="694361"/>
          </a:xfrm>
          <a:prstGeom prst="rect">
            <a:avLst/>
          </a:prstGeom>
        </p:spPr>
      </p:pic>
      <p:pic>
        <p:nvPicPr>
          <p:cNvPr id="10" name="Picture 9" descr="I:\UnitData\Spanish\ACTIVE\LOGOS\Logo horizontal color celeste.jpg">
            <a:extLst>
              <a:ext uri="{FF2B5EF4-FFF2-40B4-BE49-F238E27FC236}">
                <a16:creationId xmlns:a16="http://schemas.microsoft.com/office/drawing/2014/main" id="{ED2613BB-D133-4AFF-8A8C-57D8E1763A45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911" r="47046" b="42857"/>
          <a:stretch/>
        </p:blipFill>
        <p:spPr bwMode="auto">
          <a:xfrm>
            <a:off x="-198888" y="6126479"/>
            <a:ext cx="2194560" cy="7315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477487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Escenario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26 de </a:t>
            </a:r>
            <a:r>
              <a:rPr lang="en-US" dirty="0" err="1"/>
              <a:t>octubre</a:t>
            </a:r>
            <a:r>
              <a:rPr lang="en-US" dirty="0"/>
              <a:t> de 2020</a:t>
            </a:r>
          </a:p>
          <a:p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A32754F-DBC8-44F2-8D71-5E44FE129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767" y="1283110"/>
            <a:ext cx="6227250" cy="4660490"/>
          </a:xfrm>
          <a:solidFill>
            <a:schemeClr val="tx2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1800" dirty="0">
                <a:latin typeface="+mj-lt"/>
                <a:cs typeface="Calibri"/>
              </a:rPr>
              <a:t>A </a:t>
            </a:r>
            <a:r>
              <a:rPr lang="en-US" sz="1800" dirty="0" err="1">
                <a:latin typeface="+mj-lt"/>
                <a:cs typeface="Calibri"/>
              </a:rPr>
              <a:t>comienzos</a:t>
            </a:r>
            <a:r>
              <a:rPr lang="en-US" sz="1800" dirty="0">
                <a:latin typeface="+mj-lt"/>
                <a:cs typeface="Calibri"/>
              </a:rPr>
              <a:t> de 2020, </a:t>
            </a:r>
            <a:r>
              <a:rPr lang="en-US" sz="1800" dirty="0" err="1">
                <a:latin typeface="+mj-lt"/>
                <a:cs typeface="Calibri"/>
              </a:rPr>
              <a:t>particularmente</a:t>
            </a:r>
            <a:r>
              <a:rPr lang="en-US" sz="1800" dirty="0">
                <a:latin typeface="+mj-lt"/>
                <a:cs typeface="Calibri"/>
              </a:rPr>
              <a:t> entre </a:t>
            </a:r>
            <a:r>
              <a:rPr lang="en-US" sz="1800" dirty="0" err="1">
                <a:latin typeface="+mj-lt"/>
                <a:cs typeface="Calibri"/>
              </a:rPr>
              <a:t>marzo</a:t>
            </a:r>
            <a:r>
              <a:rPr lang="en-US" sz="1800" dirty="0">
                <a:latin typeface="+mj-lt"/>
                <a:cs typeface="Calibri"/>
              </a:rPr>
              <a:t> y mayo, el </a:t>
            </a:r>
            <a:r>
              <a:rPr lang="en-US" sz="1800" dirty="0" err="1">
                <a:latin typeface="+mj-lt"/>
                <a:cs typeface="Calibri"/>
              </a:rPr>
              <a:t>número</a:t>
            </a:r>
            <a:r>
              <a:rPr lang="en-US" sz="1800" dirty="0">
                <a:latin typeface="+mj-lt"/>
                <a:cs typeface="Calibri"/>
              </a:rPr>
              <a:t> de </a:t>
            </a:r>
            <a:r>
              <a:rPr lang="en-US" sz="1800" dirty="0" err="1">
                <a:latin typeface="+mj-lt"/>
                <a:cs typeface="Calibri"/>
              </a:rPr>
              <a:t>casos</a:t>
            </a:r>
            <a:r>
              <a:rPr lang="en-US" sz="1800" dirty="0">
                <a:latin typeface="+mj-lt"/>
                <a:cs typeface="Calibri"/>
              </a:rPr>
              <a:t> de COVID-19 se </a:t>
            </a:r>
            <a:r>
              <a:rPr lang="en-US" sz="1800" dirty="0" err="1">
                <a:latin typeface="+mj-lt"/>
                <a:cs typeface="Calibri"/>
              </a:rPr>
              <a:t>disparó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mientras</a:t>
            </a:r>
            <a:r>
              <a:rPr lang="en-US" sz="1800" dirty="0">
                <a:latin typeface="+mj-lt"/>
                <a:cs typeface="Calibri"/>
              </a:rPr>
              <a:t> los </a:t>
            </a:r>
            <a:r>
              <a:rPr lang="en-US" sz="1800" dirty="0" err="1">
                <a:latin typeface="+mj-lt"/>
                <a:cs typeface="Calibri"/>
              </a:rPr>
              <a:t>países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luchaban</a:t>
            </a:r>
            <a:r>
              <a:rPr lang="en-US" sz="1800" dirty="0">
                <a:latin typeface="+mj-lt"/>
                <a:cs typeface="Calibri"/>
              </a:rPr>
              <a:t> para </a:t>
            </a:r>
            <a:r>
              <a:rPr lang="en-US" sz="1800" dirty="0" err="1">
                <a:latin typeface="+mj-lt"/>
                <a:cs typeface="Calibri"/>
              </a:rPr>
              <a:t>adaptarse</a:t>
            </a:r>
            <a:r>
              <a:rPr lang="en-US" sz="1800" dirty="0">
                <a:latin typeface="+mj-lt"/>
                <a:cs typeface="Calibri"/>
              </a:rPr>
              <a:t> a la </a:t>
            </a:r>
            <a:r>
              <a:rPr lang="en-US" sz="1800" dirty="0" err="1">
                <a:latin typeface="+mj-lt"/>
                <a:cs typeface="Calibri"/>
              </a:rPr>
              <a:t>aparición</a:t>
            </a:r>
            <a:r>
              <a:rPr lang="en-US" sz="1800" dirty="0">
                <a:latin typeface="+mj-lt"/>
                <a:cs typeface="Calibri"/>
              </a:rPr>
              <a:t> de un nuevo virus </a:t>
            </a:r>
            <a:r>
              <a:rPr lang="en-US" sz="1800" dirty="0" err="1">
                <a:latin typeface="+mj-lt"/>
                <a:cs typeface="Calibri"/>
              </a:rPr>
              <a:t>pandémico</a:t>
            </a:r>
            <a:r>
              <a:rPr lang="en-US" sz="1800" dirty="0">
                <a:latin typeface="+mj-lt"/>
                <a:cs typeface="Calibri"/>
              </a:rPr>
              <a:t>. 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latin typeface="+mj-lt"/>
                <a:cs typeface="Calibri"/>
              </a:rPr>
              <a:t>Las </a:t>
            </a:r>
            <a:r>
              <a:rPr lang="en-US" sz="1800" dirty="0" err="1">
                <a:latin typeface="+mj-lt"/>
                <a:cs typeface="Calibri"/>
              </a:rPr>
              <a:t>comunidades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adoptaron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nuevas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formas</a:t>
            </a:r>
            <a:r>
              <a:rPr lang="en-US" sz="1800" dirty="0">
                <a:latin typeface="+mj-lt"/>
                <a:cs typeface="Calibri"/>
              </a:rPr>
              <a:t> de </a:t>
            </a:r>
            <a:r>
              <a:rPr lang="en-US" sz="1800" dirty="0" err="1">
                <a:latin typeface="+mj-lt"/>
                <a:cs typeface="Calibri"/>
              </a:rPr>
              <a:t>trabajo</a:t>
            </a:r>
            <a:r>
              <a:rPr lang="en-US" sz="1800" dirty="0">
                <a:latin typeface="+mj-lt"/>
                <a:cs typeface="Calibri"/>
              </a:rPr>
              <a:t> y las </a:t>
            </a:r>
            <a:r>
              <a:rPr lang="en-US" sz="1800" dirty="0" err="1">
                <a:latin typeface="+mj-lt"/>
                <a:cs typeface="Calibri"/>
              </a:rPr>
              <a:t>poblaciones</a:t>
            </a:r>
            <a:r>
              <a:rPr lang="en-US" sz="1800" dirty="0">
                <a:latin typeface="+mj-lt"/>
                <a:cs typeface="Calibri"/>
              </a:rPr>
              <a:t> se </a:t>
            </a:r>
            <a:r>
              <a:rPr lang="en-US" sz="1800" dirty="0" err="1">
                <a:latin typeface="+mj-lt"/>
                <a:cs typeface="Calibri"/>
              </a:rPr>
              <a:t>adecuaron</a:t>
            </a:r>
            <a:r>
              <a:rPr lang="en-US" sz="1800" dirty="0">
                <a:latin typeface="+mj-lt"/>
                <a:cs typeface="Calibri"/>
              </a:rPr>
              <a:t> a </a:t>
            </a:r>
            <a:r>
              <a:rPr lang="en-US" sz="1800" dirty="0" err="1">
                <a:latin typeface="+mj-lt"/>
                <a:cs typeface="Calibri"/>
              </a:rPr>
              <a:t>una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amplia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variedad</a:t>
            </a:r>
            <a:r>
              <a:rPr lang="en-US" sz="1800" dirty="0">
                <a:latin typeface="+mj-lt"/>
                <a:cs typeface="Calibri"/>
              </a:rPr>
              <a:t> de </a:t>
            </a:r>
            <a:r>
              <a:rPr lang="en-US" sz="1800" dirty="0" err="1">
                <a:latin typeface="+mj-lt"/>
                <a:cs typeface="Calibri"/>
              </a:rPr>
              <a:t>medidas</a:t>
            </a:r>
            <a:r>
              <a:rPr lang="en-US" sz="1800" dirty="0">
                <a:latin typeface="+mj-lt"/>
                <a:cs typeface="Calibri"/>
              </a:rPr>
              <a:t> de </a:t>
            </a:r>
            <a:r>
              <a:rPr lang="en-US" sz="1800" dirty="0" err="1">
                <a:latin typeface="+mj-lt"/>
                <a:cs typeface="Calibri"/>
              </a:rPr>
              <a:t>salud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pública</a:t>
            </a:r>
            <a:r>
              <a:rPr lang="en-US" sz="1800" dirty="0">
                <a:latin typeface="+mj-lt"/>
                <a:cs typeface="Calibri"/>
              </a:rPr>
              <a:t> y </a:t>
            </a:r>
            <a:r>
              <a:rPr lang="en-US" sz="1800" dirty="0" err="1">
                <a:latin typeface="+mj-lt"/>
                <a:cs typeface="Calibri"/>
              </a:rPr>
              <a:t>sociales</a:t>
            </a:r>
            <a:r>
              <a:rPr lang="en-US" sz="1800" dirty="0">
                <a:latin typeface="+mj-lt"/>
                <a:cs typeface="Calibri"/>
              </a:rPr>
              <a:t>.  </a:t>
            </a:r>
            <a:endParaRPr lang="en-US" sz="1800" dirty="0">
              <a:latin typeface="+mj-lt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1800" dirty="0">
                <a:latin typeface="+mj-lt"/>
                <a:cs typeface="Calibri"/>
              </a:rPr>
              <a:t>A </a:t>
            </a:r>
            <a:r>
              <a:rPr lang="en-US" sz="1800" dirty="0" err="1">
                <a:latin typeface="+mj-lt"/>
                <a:cs typeface="Calibri"/>
              </a:rPr>
              <a:t>mediados</a:t>
            </a:r>
            <a:r>
              <a:rPr lang="en-US" sz="1800" dirty="0">
                <a:latin typeface="+mj-lt"/>
                <a:cs typeface="Calibri"/>
              </a:rPr>
              <a:t> de </a:t>
            </a:r>
            <a:r>
              <a:rPr lang="en-US" sz="1800" dirty="0" err="1">
                <a:latin typeface="+mj-lt"/>
                <a:cs typeface="Calibri"/>
              </a:rPr>
              <a:t>año</a:t>
            </a:r>
            <a:r>
              <a:rPr lang="en-US" sz="1800" dirty="0">
                <a:latin typeface="+mj-lt"/>
                <a:cs typeface="Calibri"/>
              </a:rPr>
              <a:t>, </a:t>
            </a:r>
            <a:r>
              <a:rPr lang="en-US" sz="1800" dirty="0" err="1">
                <a:latin typeface="+mj-lt"/>
                <a:cs typeface="Calibri"/>
              </a:rPr>
              <a:t>los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casos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disminuyeron</a:t>
            </a:r>
            <a:r>
              <a:rPr lang="en-US" sz="1800" dirty="0">
                <a:latin typeface="+mj-lt"/>
                <a:cs typeface="Calibri"/>
              </a:rPr>
              <a:t> y </a:t>
            </a:r>
            <a:r>
              <a:rPr lang="en-US" sz="1800" dirty="0" err="1">
                <a:latin typeface="+mj-lt"/>
                <a:cs typeface="Calibri"/>
              </a:rPr>
              <a:t>algunos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gobiernos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empezaron</a:t>
            </a:r>
            <a:r>
              <a:rPr lang="en-US" sz="1800" dirty="0">
                <a:latin typeface="+mj-lt"/>
                <a:cs typeface="Calibri"/>
              </a:rPr>
              <a:t> a </a:t>
            </a:r>
            <a:r>
              <a:rPr lang="en-US" sz="1800" dirty="0" err="1">
                <a:latin typeface="+mj-lt"/>
                <a:cs typeface="Calibri"/>
              </a:rPr>
              <a:t>relajar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algunas</a:t>
            </a:r>
            <a:r>
              <a:rPr lang="en-US" sz="1800" dirty="0">
                <a:latin typeface="+mj-lt"/>
                <a:cs typeface="Calibri"/>
              </a:rPr>
              <a:t> de las </a:t>
            </a:r>
            <a:r>
              <a:rPr lang="en-US" sz="1800" dirty="0" err="1">
                <a:latin typeface="+mj-lt"/>
                <a:cs typeface="Calibri"/>
              </a:rPr>
              <a:t>medidas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implantadas</a:t>
            </a:r>
            <a:r>
              <a:rPr lang="en-US" sz="1800" dirty="0">
                <a:latin typeface="+mj-lt"/>
                <a:cs typeface="Calibri"/>
              </a:rPr>
              <a:t> a </a:t>
            </a:r>
            <a:r>
              <a:rPr lang="en-US" sz="1800" dirty="0" err="1">
                <a:latin typeface="+mj-lt"/>
                <a:cs typeface="Calibri"/>
              </a:rPr>
              <a:t>principios</a:t>
            </a:r>
            <a:r>
              <a:rPr lang="en-US" sz="1800" dirty="0">
                <a:latin typeface="+mj-lt"/>
                <a:cs typeface="Calibri"/>
              </a:rPr>
              <a:t> de la </a:t>
            </a:r>
            <a:r>
              <a:rPr lang="en-US" sz="1800" dirty="0" err="1">
                <a:latin typeface="+mj-lt"/>
                <a:cs typeface="Calibri"/>
              </a:rPr>
              <a:t>pandemia</a:t>
            </a:r>
            <a:r>
              <a:rPr lang="en-US" sz="1800" dirty="0">
                <a:latin typeface="+mj-lt"/>
                <a:cs typeface="Calibri"/>
              </a:rPr>
              <a:t> para </a:t>
            </a:r>
            <a:r>
              <a:rPr lang="en-US" sz="1800" dirty="0" err="1">
                <a:latin typeface="+mj-lt"/>
                <a:cs typeface="Calibri"/>
              </a:rPr>
              <a:t>aliviar</a:t>
            </a:r>
            <a:r>
              <a:rPr lang="en-US" sz="1800" dirty="0">
                <a:latin typeface="+mj-lt"/>
                <a:cs typeface="Calibri"/>
              </a:rPr>
              <a:t> la </a:t>
            </a:r>
            <a:r>
              <a:rPr lang="en-US" sz="1800" dirty="0" err="1">
                <a:latin typeface="+mj-lt"/>
                <a:cs typeface="Calibri"/>
              </a:rPr>
              <a:t>presión</a:t>
            </a:r>
            <a:r>
              <a:rPr lang="en-US" sz="1800" dirty="0">
                <a:latin typeface="+mj-lt"/>
                <a:cs typeface="Calibri"/>
              </a:rPr>
              <a:t> sobre la </a:t>
            </a:r>
            <a:r>
              <a:rPr lang="en-US" sz="1800" dirty="0" err="1">
                <a:latin typeface="+mj-lt"/>
                <a:cs typeface="Calibri"/>
              </a:rPr>
              <a:t>economía</a:t>
            </a:r>
            <a:r>
              <a:rPr lang="en-US" sz="1800" dirty="0">
                <a:latin typeface="+mj-lt"/>
                <a:cs typeface="Calibri"/>
              </a:rPr>
              <a:t> y la </a:t>
            </a:r>
            <a:r>
              <a:rPr lang="en-US" sz="1800" dirty="0" err="1">
                <a:latin typeface="+mj-lt"/>
                <a:cs typeface="Calibri"/>
              </a:rPr>
              <a:t>población</a:t>
            </a:r>
            <a:r>
              <a:rPr lang="en-US" sz="1800" dirty="0">
                <a:latin typeface="+mj-lt"/>
                <a:cs typeface="Calibri"/>
              </a:rPr>
              <a:t>. 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latin typeface="+mj-lt"/>
                <a:cs typeface="Calibri"/>
              </a:rPr>
              <a:t>A </a:t>
            </a:r>
            <a:r>
              <a:rPr lang="en-US" sz="1800" dirty="0" err="1">
                <a:latin typeface="+mj-lt"/>
                <a:cs typeface="Calibri"/>
              </a:rPr>
              <a:t>medida</a:t>
            </a:r>
            <a:r>
              <a:rPr lang="en-US" sz="1800" dirty="0">
                <a:latin typeface="+mj-lt"/>
                <a:cs typeface="Calibri"/>
              </a:rPr>
              <a:t> que </a:t>
            </a:r>
            <a:r>
              <a:rPr lang="en-US" sz="1800" dirty="0" err="1">
                <a:latin typeface="+mj-lt"/>
                <a:cs typeface="Calibri"/>
              </a:rPr>
              <a:t>en</a:t>
            </a:r>
            <a:r>
              <a:rPr lang="en-US" sz="1800" dirty="0">
                <a:latin typeface="+mj-lt"/>
                <a:cs typeface="Calibri"/>
              </a:rPr>
              <a:t> el </a:t>
            </a:r>
            <a:r>
              <a:rPr lang="en-US" sz="1800" dirty="0" err="1">
                <a:latin typeface="+mj-lt"/>
                <a:cs typeface="Calibri"/>
              </a:rPr>
              <a:t>hemisferio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norte</a:t>
            </a:r>
            <a:r>
              <a:rPr lang="en-US" sz="1800" dirty="0">
                <a:latin typeface="+mj-lt"/>
                <a:cs typeface="Calibri"/>
              </a:rPr>
              <a:t> se </a:t>
            </a:r>
            <a:r>
              <a:rPr lang="en-US" sz="1800" dirty="0" err="1">
                <a:latin typeface="+mj-lt"/>
                <a:cs typeface="Calibri"/>
              </a:rPr>
              <a:t>aproxima</a:t>
            </a:r>
            <a:r>
              <a:rPr lang="en-US" sz="1800" dirty="0">
                <a:latin typeface="+mj-lt"/>
                <a:cs typeface="Calibri"/>
              </a:rPr>
              <a:t> el </a:t>
            </a:r>
            <a:r>
              <a:rPr lang="en-US" sz="1800" dirty="0" err="1">
                <a:latin typeface="+mj-lt"/>
                <a:cs typeface="Calibri"/>
              </a:rPr>
              <a:t>invierno</a:t>
            </a:r>
            <a:r>
              <a:rPr lang="en-US" sz="1800" dirty="0">
                <a:latin typeface="+mj-lt"/>
                <a:cs typeface="Calibri"/>
              </a:rPr>
              <a:t>, el </a:t>
            </a:r>
            <a:r>
              <a:rPr lang="en-US" sz="1800" dirty="0" err="1">
                <a:latin typeface="+mj-lt"/>
                <a:cs typeface="Calibri"/>
              </a:rPr>
              <a:t>número</a:t>
            </a:r>
            <a:r>
              <a:rPr lang="en-US" sz="1800" dirty="0">
                <a:latin typeface="+mj-lt"/>
                <a:cs typeface="Calibri"/>
              </a:rPr>
              <a:t> de </a:t>
            </a:r>
            <a:r>
              <a:rPr lang="en-US" sz="1800" dirty="0" err="1">
                <a:latin typeface="+mj-lt"/>
                <a:cs typeface="Calibri"/>
              </a:rPr>
              <a:t>casos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está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volviendo</a:t>
            </a:r>
            <a:r>
              <a:rPr lang="en-US" sz="1800" dirty="0">
                <a:latin typeface="+mj-lt"/>
                <a:cs typeface="Calibri"/>
              </a:rPr>
              <a:t> a </a:t>
            </a:r>
            <a:r>
              <a:rPr lang="en-US" sz="1800" dirty="0" err="1">
                <a:latin typeface="+mj-lt"/>
                <a:cs typeface="Calibri"/>
              </a:rPr>
              <a:t>aumentar</a:t>
            </a:r>
            <a:r>
              <a:rPr lang="en-US" sz="1800" dirty="0">
                <a:latin typeface="+mj-lt"/>
                <a:cs typeface="Calibri"/>
              </a:rPr>
              <a:t>. No obstante, </a:t>
            </a:r>
            <a:r>
              <a:rPr lang="en-US" sz="1800" dirty="0" err="1">
                <a:latin typeface="+mj-lt"/>
                <a:cs typeface="Calibri"/>
              </a:rPr>
              <a:t>esta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vez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los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servicios</a:t>
            </a:r>
            <a:r>
              <a:rPr lang="en-US" sz="1800" dirty="0">
                <a:latin typeface="+mj-lt"/>
                <a:cs typeface="Calibri"/>
              </a:rPr>
              <a:t> de </a:t>
            </a:r>
            <a:r>
              <a:rPr lang="en-US" sz="1800" dirty="0" err="1">
                <a:latin typeface="+mj-lt"/>
                <a:cs typeface="Calibri"/>
              </a:rPr>
              <a:t>salud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tienen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más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conocimiento</a:t>
            </a:r>
            <a:r>
              <a:rPr lang="en-US" sz="1800" dirty="0">
                <a:latin typeface="+mj-lt"/>
                <a:cs typeface="Calibri"/>
              </a:rPr>
              <a:t> de la </a:t>
            </a:r>
            <a:r>
              <a:rPr lang="en-US" sz="1800" dirty="0" err="1">
                <a:latin typeface="+mj-lt"/>
                <a:cs typeface="Calibri"/>
              </a:rPr>
              <a:t>enfermedad</a:t>
            </a:r>
            <a:r>
              <a:rPr lang="en-US" sz="1800" dirty="0">
                <a:latin typeface="+mj-lt"/>
                <a:cs typeface="Calibri"/>
              </a:rPr>
              <a:t> y </a:t>
            </a:r>
            <a:r>
              <a:rPr lang="en-US" sz="1800" dirty="0" err="1">
                <a:latin typeface="+mj-lt"/>
                <a:cs typeface="Calibri"/>
              </a:rPr>
              <a:t>los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laboratorios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están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mejorando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su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capacidad</a:t>
            </a:r>
            <a:r>
              <a:rPr lang="en-US" sz="1800" dirty="0">
                <a:latin typeface="+mj-lt"/>
                <a:cs typeface="Calibri"/>
              </a:rPr>
              <a:t> para </a:t>
            </a:r>
            <a:r>
              <a:rPr lang="en-US" sz="1800" dirty="0" err="1">
                <a:latin typeface="+mj-lt"/>
                <a:cs typeface="Calibri"/>
              </a:rPr>
              <a:t>realizar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pruebas</a:t>
            </a:r>
            <a:r>
              <a:rPr lang="en-US" sz="1800" dirty="0">
                <a:latin typeface="+mj-lt"/>
                <a:cs typeface="Calibri"/>
              </a:rPr>
              <a:t>. </a:t>
            </a:r>
          </a:p>
          <a:p>
            <a:pPr>
              <a:lnSpc>
                <a:spcPct val="100000"/>
              </a:lnSpc>
            </a:pPr>
            <a:r>
              <a:rPr lang="en-US" sz="1800" dirty="0" err="1">
                <a:latin typeface="+mj-lt"/>
                <a:cs typeface="Calibri"/>
              </a:rPr>
              <a:t>Mientras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aumentan</a:t>
            </a:r>
            <a:r>
              <a:rPr lang="en-US" sz="1800" dirty="0">
                <a:latin typeface="+mj-lt"/>
                <a:cs typeface="Calibri"/>
              </a:rPr>
              <a:t> los </a:t>
            </a:r>
            <a:r>
              <a:rPr lang="en-US" sz="1800" dirty="0" err="1">
                <a:latin typeface="+mj-lt"/>
                <a:cs typeface="Calibri"/>
              </a:rPr>
              <a:t>casos</a:t>
            </a:r>
            <a:r>
              <a:rPr lang="en-US" sz="1800" dirty="0">
                <a:latin typeface="+mj-lt"/>
                <a:cs typeface="Calibri"/>
              </a:rPr>
              <a:t> y los </a:t>
            </a:r>
            <a:r>
              <a:rPr lang="en-US" sz="1800" dirty="0" err="1">
                <a:latin typeface="+mj-lt"/>
                <a:cs typeface="Calibri"/>
              </a:rPr>
              <a:t>gobiernos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tratan</a:t>
            </a:r>
            <a:r>
              <a:rPr lang="en-US" sz="1800" dirty="0">
                <a:latin typeface="+mj-lt"/>
                <a:cs typeface="Calibri"/>
              </a:rPr>
              <a:t> de </a:t>
            </a:r>
            <a:r>
              <a:rPr lang="en-US" sz="1800" dirty="0" err="1">
                <a:latin typeface="+mj-lt"/>
                <a:cs typeface="Calibri"/>
              </a:rPr>
              <a:t>ajustar</a:t>
            </a:r>
            <a:r>
              <a:rPr lang="en-US" sz="1800" dirty="0">
                <a:latin typeface="+mj-lt"/>
                <a:cs typeface="Calibri"/>
              </a:rPr>
              <a:t> las </a:t>
            </a:r>
            <a:r>
              <a:rPr lang="en-US" sz="1800" dirty="0" err="1">
                <a:latin typeface="+mj-lt"/>
                <a:cs typeface="Calibri"/>
              </a:rPr>
              <a:t>medidas</a:t>
            </a:r>
            <a:r>
              <a:rPr lang="en-US" sz="1800" dirty="0">
                <a:latin typeface="+mj-lt"/>
                <a:cs typeface="Calibri"/>
              </a:rPr>
              <a:t> de </a:t>
            </a:r>
            <a:r>
              <a:rPr lang="en-US" sz="1800" dirty="0" err="1">
                <a:latin typeface="+mj-lt"/>
                <a:cs typeface="Calibri"/>
              </a:rPr>
              <a:t>salud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pública</a:t>
            </a:r>
            <a:r>
              <a:rPr lang="en-US" sz="1800" dirty="0">
                <a:latin typeface="+mj-lt"/>
                <a:cs typeface="Calibri"/>
              </a:rPr>
              <a:t> y </a:t>
            </a:r>
            <a:r>
              <a:rPr lang="en-US" sz="1800" dirty="0" err="1">
                <a:latin typeface="+mj-lt"/>
                <a:cs typeface="Calibri"/>
              </a:rPr>
              <a:t>sociales</a:t>
            </a:r>
            <a:r>
              <a:rPr lang="en-US" sz="1800" dirty="0">
                <a:latin typeface="+mj-lt"/>
                <a:cs typeface="Calibri"/>
              </a:rPr>
              <a:t>, </a:t>
            </a:r>
            <a:r>
              <a:rPr lang="en-US" sz="1800" dirty="0" err="1">
                <a:latin typeface="+mj-lt"/>
                <a:cs typeface="Calibri"/>
              </a:rPr>
              <a:t>surgen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problemas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conforme</a:t>
            </a:r>
            <a:r>
              <a:rPr lang="en-US" sz="1800" dirty="0">
                <a:latin typeface="+mj-lt"/>
                <a:cs typeface="Calibri"/>
              </a:rPr>
              <a:t> las personas </a:t>
            </a:r>
            <a:r>
              <a:rPr lang="en-US" sz="1800" dirty="0" err="1">
                <a:latin typeface="+mj-lt"/>
                <a:cs typeface="Calibri"/>
              </a:rPr>
              <a:t>reaccionan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frente</a:t>
            </a:r>
            <a:r>
              <a:rPr lang="en-US" sz="1800" dirty="0">
                <a:latin typeface="+mj-lt"/>
                <a:cs typeface="Calibri"/>
              </a:rPr>
              <a:t> a la </a:t>
            </a:r>
            <a:r>
              <a:rPr lang="en-US" sz="1800" dirty="0" err="1">
                <a:latin typeface="+mj-lt"/>
                <a:cs typeface="Calibri"/>
              </a:rPr>
              <a:t>nueva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en-US" sz="1800" dirty="0" err="1">
                <a:latin typeface="+mj-lt"/>
                <a:cs typeface="Calibri"/>
              </a:rPr>
              <a:t>situación</a:t>
            </a:r>
            <a:r>
              <a:rPr lang="en-US" sz="1800" dirty="0">
                <a:latin typeface="+mj-lt"/>
                <a:cs typeface="Calibri"/>
              </a:rPr>
              <a:t>.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0516569-93BF-4AED-A5A6-4A963D0D6747}"/>
              </a:ext>
            </a:extLst>
          </p:cNvPr>
          <p:cNvSpPr/>
          <p:nvPr/>
        </p:nvSpPr>
        <p:spPr>
          <a:xfrm flipH="1" flipV="1">
            <a:off x="7770612" y="897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1580723-2FFC-4BAE-A75A-2A08941F5213}"/>
              </a:ext>
            </a:extLst>
          </p:cNvPr>
          <p:cNvSpPr/>
          <p:nvPr/>
        </p:nvSpPr>
        <p:spPr>
          <a:xfrm flipH="1" flipV="1">
            <a:off x="8040624" y="897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EC42E4-D28A-4D70-8CEF-0771D74B8BD4}"/>
              </a:ext>
            </a:extLst>
          </p:cNvPr>
          <p:cNvSpPr txBox="1"/>
          <p:nvPr/>
        </p:nvSpPr>
        <p:spPr>
          <a:xfrm>
            <a:off x="8391833" y="104238"/>
            <a:ext cx="43577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en-US" sz="2000" b="1">
                <a:solidFill>
                  <a:schemeClr val="bg1"/>
                </a:solidFill>
                <a:latin typeface="Arial Black" panose="020B0A04020102020204" pitchFamily="34" charset="0"/>
              </a:rPr>
              <a:t>SOLO PARA SIMULACIÓN</a:t>
            </a:r>
            <a:endParaRPr lang="en-US" sz="20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147A2031-021D-5541-87D9-0E836914A4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96847" y="740230"/>
            <a:ext cx="4417271" cy="294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Content Placeholder 2">
            <a:extLst>
              <a:ext uri="{FF2B5EF4-FFF2-40B4-BE49-F238E27FC236}">
                <a16:creationId xmlns:a16="http://schemas.microsoft.com/office/drawing/2014/main" id="{B1BAA866-7D55-2F40-B4AA-BBAC1879AF46}"/>
              </a:ext>
            </a:extLst>
          </p:cNvPr>
          <p:cNvPicPr>
            <a:picLocks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5656" y="3794381"/>
            <a:ext cx="4398462" cy="269776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255F10-5865-0948-935C-86072CE29A3D}"/>
              </a:ext>
            </a:extLst>
          </p:cNvPr>
          <p:cNvSpPr txBox="1"/>
          <p:nvPr/>
        </p:nvSpPr>
        <p:spPr>
          <a:xfrm>
            <a:off x="10140784" y="6246451"/>
            <a:ext cx="13824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en-US" sz="1100" b="1" dirty="0" err="1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Datos</a:t>
            </a:r>
            <a:r>
              <a:rPr lang="en-US" sz="1100" b="1" dirty="0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: 01/10/2020</a:t>
            </a:r>
          </a:p>
        </p:txBody>
      </p:sp>
    </p:spTree>
    <p:extLst>
      <p:ext uri="{BB962C8B-B14F-4D97-AF65-F5344CB8AC3E}">
        <p14:creationId xmlns:p14="http://schemas.microsoft.com/office/powerpoint/2010/main" val="1257342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Sesión</a:t>
            </a:r>
            <a:r>
              <a:rPr lang="en-US" dirty="0"/>
              <a:t> 1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26 de </a:t>
            </a:r>
            <a:r>
              <a:rPr lang="en-US" dirty="0" err="1"/>
              <a:t>octubre</a:t>
            </a:r>
            <a:r>
              <a:rPr lang="en-US" dirty="0"/>
              <a:t> de 2020</a:t>
            </a:r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E1A5D3E-4752-4F3C-9F21-38026AD79F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b="1" dirty="0" err="1">
                <a:solidFill>
                  <a:schemeClr val="accent3"/>
                </a:solidFill>
              </a:rPr>
              <a:t>Preguntas</a:t>
            </a:r>
            <a:r>
              <a:rPr lang="en-US" sz="1600" b="1" dirty="0">
                <a:solidFill>
                  <a:schemeClr val="accent3"/>
                </a:solidFill>
              </a:rPr>
              <a:t> para el debate</a:t>
            </a:r>
          </a:p>
          <a:p>
            <a:endParaRPr lang="en-US" sz="1600" dirty="0"/>
          </a:p>
          <a:p>
            <a:pPr marL="514350" indent="-514350">
              <a:buFont typeface="+mj-lt"/>
              <a:buAutoNum type="arabicPeriod"/>
            </a:pPr>
            <a:r>
              <a:rPr lang="en-US" sz="2000" dirty="0"/>
              <a:t>¿</a:t>
            </a:r>
            <a:r>
              <a:rPr lang="en-US" sz="2000" dirty="0" err="1"/>
              <a:t>Cómo</a:t>
            </a:r>
            <a:r>
              <a:rPr lang="en-US" sz="2000" dirty="0"/>
              <a:t> </a:t>
            </a:r>
            <a:r>
              <a:rPr lang="en-US" sz="2000" dirty="0" err="1"/>
              <a:t>está</a:t>
            </a:r>
            <a:r>
              <a:rPr lang="en-US" sz="2000" dirty="0"/>
              <a:t> </a:t>
            </a:r>
            <a:r>
              <a:rPr lang="en-US" sz="2000" dirty="0" err="1"/>
              <a:t>usted</a:t>
            </a:r>
            <a:r>
              <a:rPr lang="en-US" sz="2000" dirty="0"/>
              <a:t> </a:t>
            </a:r>
            <a:r>
              <a:rPr lang="en-US" sz="2000" dirty="0" err="1"/>
              <a:t>gestionando</a:t>
            </a:r>
            <a:r>
              <a:rPr lang="en-US" sz="2000" dirty="0"/>
              <a:t> la </a:t>
            </a:r>
            <a:r>
              <a:rPr lang="en-US" sz="2000" dirty="0" err="1"/>
              <a:t>situación</a:t>
            </a:r>
            <a:r>
              <a:rPr lang="en-US" sz="2000" dirty="0"/>
              <a:t> actual?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/>
              <a:t>¿</a:t>
            </a:r>
            <a:r>
              <a:rPr lang="en-US" sz="2000" dirty="0" err="1"/>
              <a:t>Qué</a:t>
            </a:r>
            <a:r>
              <a:rPr lang="en-US" sz="2000" dirty="0"/>
              <a:t> planes, </a:t>
            </a:r>
            <a:r>
              <a:rPr lang="en-US" sz="2000" dirty="0" err="1"/>
              <a:t>procedimientos</a:t>
            </a:r>
            <a:r>
              <a:rPr lang="en-US" sz="2000" dirty="0"/>
              <a:t> y </a:t>
            </a:r>
            <a:r>
              <a:rPr lang="en-US" sz="2000" dirty="0" err="1"/>
              <a:t>recursos</a:t>
            </a:r>
            <a:r>
              <a:rPr lang="en-US" sz="2000" dirty="0"/>
              <a:t> ha </a:t>
            </a:r>
            <a:r>
              <a:rPr lang="en-US" sz="2000" dirty="0" err="1"/>
              <a:t>puesto</a:t>
            </a:r>
            <a:r>
              <a:rPr lang="en-US" sz="2000" dirty="0"/>
              <a:t> </a:t>
            </a:r>
            <a:r>
              <a:rPr lang="en-US" sz="2000" dirty="0" err="1"/>
              <a:t>en</a:t>
            </a:r>
            <a:r>
              <a:rPr lang="en-US" sz="2000" dirty="0"/>
              <a:t> </a:t>
            </a:r>
            <a:r>
              <a:rPr lang="en-US" sz="2000" dirty="0" err="1"/>
              <a:t>práctica</a:t>
            </a:r>
            <a:r>
              <a:rPr lang="en-US" sz="2000" dirty="0"/>
              <a:t> para </a:t>
            </a:r>
            <a:r>
              <a:rPr lang="en-US" sz="2000" dirty="0" err="1"/>
              <a:t>poder</a:t>
            </a:r>
            <a:r>
              <a:rPr lang="en-US" sz="2000" dirty="0"/>
              <a:t> responder a </a:t>
            </a:r>
            <a:r>
              <a:rPr lang="en-US" sz="2000" dirty="0" err="1"/>
              <a:t>esta</a:t>
            </a:r>
            <a:r>
              <a:rPr lang="en-US" sz="2000" dirty="0"/>
              <a:t> </a:t>
            </a:r>
            <a:r>
              <a:rPr lang="en-US" sz="2000" dirty="0" err="1"/>
              <a:t>situación</a:t>
            </a:r>
            <a:r>
              <a:rPr lang="en-US" sz="2000" dirty="0"/>
              <a:t>? ¿</a:t>
            </a:r>
            <a:r>
              <a:rPr lang="en-US" sz="2000" dirty="0" err="1"/>
              <a:t>En</a:t>
            </a:r>
            <a:r>
              <a:rPr lang="en-US" sz="2000" dirty="0"/>
              <a:t> </a:t>
            </a:r>
            <a:r>
              <a:rPr lang="en-US" sz="2000" dirty="0" err="1"/>
              <a:t>qué</a:t>
            </a:r>
            <a:r>
              <a:rPr lang="en-US" sz="2000" dirty="0"/>
              <a:t> </a:t>
            </a:r>
            <a:r>
              <a:rPr lang="en-US" sz="2000" dirty="0" err="1"/>
              <a:t>difiere</a:t>
            </a:r>
            <a:r>
              <a:rPr lang="en-US" sz="2000" dirty="0"/>
              <a:t> </a:t>
            </a:r>
            <a:r>
              <a:rPr lang="en-US" sz="2000" dirty="0" err="1"/>
              <a:t>esto</a:t>
            </a:r>
            <a:r>
              <a:rPr lang="en-US" sz="2000" dirty="0"/>
              <a:t> de </a:t>
            </a:r>
            <a:r>
              <a:rPr lang="en-US" sz="2000" dirty="0" err="1"/>
              <a:t>sus</a:t>
            </a:r>
            <a:r>
              <a:rPr lang="en-US" sz="2000" dirty="0"/>
              <a:t> planes </a:t>
            </a:r>
            <a:r>
              <a:rPr lang="en-US" sz="2000" dirty="0" err="1"/>
              <a:t>iniciales</a:t>
            </a:r>
            <a:r>
              <a:rPr lang="en-US" sz="2000" dirty="0"/>
              <a:t> (</a:t>
            </a:r>
            <a:r>
              <a:rPr lang="en-US" sz="2000" dirty="0" err="1"/>
              <a:t>los</a:t>
            </a:r>
            <a:r>
              <a:rPr lang="en-US" sz="2000" dirty="0"/>
              <a:t> planes </a:t>
            </a:r>
            <a:r>
              <a:rPr lang="en-US" sz="2000" dirty="0" err="1"/>
              <a:t>establecidos</a:t>
            </a:r>
            <a:r>
              <a:rPr lang="en-US" sz="2000" dirty="0"/>
              <a:t> al </a:t>
            </a:r>
            <a:r>
              <a:rPr lang="en-US" sz="2000" dirty="0" err="1"/>
              <a:t>comienzo</a:t>
            </a:r>
            <a:r>
              <a:rPr lang="en-US" sz="2000" dirty="0"/>
              <a:t> de la </a:t>
            </a:r>
            <a:r>
              <a:rPr lang="en-US" sz="2000" dirty="0" err="1"/>
              <a:t>pandemia</a:t>
            </a:r>
            <a:r>
              <a:rPr lang="en-US" sz="2000" dirty="0"/>
              <a:t>)?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/>
              <a:t>¿</a:t>
            </a:r>
            <a:r>
              <a:rPr lang="en-US" sz="2000" dirty="0" err="1"/>
              <a:t>Sus</a:t>
            </a:r>
            <a:r>
              <a:rPr lang="en-US" sz="2000" dirty="0"/>
              <a:t> planes </a:t>
            </a:r>
            <a:r>
              <a:rPr lang="en-US" sz="2000" dirty="0" err="1"/>
              <a:t>tienen</a:t>
            </a:r>
            <a:r>
              <a:rPr lang="en-US" sz="2000" dirty="0"/>
              <a:t> </a:t>
            </a:r>
            <a:r>
              <a:rPr lang="en-US" sz="2000" dirty="0" err="1"/>
              <a:t>en</a:t>
            </a:r>
            <a:r>
              <a:rPr lang="en-US" sz="2000" dirty="0"/>
              <a:t> </a:t>
            </a:r>
            <a:r>
              <a:rPr lang="en-US" sz="2000" dirty="0" err="1"/>
              <a:t>cuenta</a:t>
            </a:r>
            <a:r>
              <a:rPr lang="en-US" sz="2000" dirty="0"/>
              <a:t> las </a:t>
            </a:r>
            <a:r>
              <a:rPr lang="en-US" sz="2000" dirty="0" err="1"/>
              <a:t>repercusiones</a:t>
            </a:r>
            <a:r>
              <a:rPr lang="en-US" sz="2000" dirty="0"/>
              <a:t> </a:t>
            </a:r>
            <a:r>
              <a:rPr lang="en-US" sz="2000" dirty="0" err="1"/>
              <a:t>económicas</a:t>
            </a:r>
            <a:r>
              <a:rPr lang="en-US" sz="2000" dirty="0"/>
              <a:t> y </a:t>
            </a:r>
            <a:r>
              <a:rPr lang="en-US" sz="2000" dirty="0" err="1"/>
              <a:t>sociales</a:t>
            </a:r>
            <a:r>
              <a:rPr lang="en-US" sz="2000" dirty="0"/>
              <a:t>?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/>
              <a:t>¿</a:t>
            </a:r>
            <a:r>
              <a:rPr lang="en-US" sz="2000" dirty="0" err="1"/>
              <a:t>Cómo</a:t>
            </a:r>
            <a:r>
              <a:rPr lang="en-US" sz="2000" dirty="0"/>
              <a:t> se </a:t>
            </a:r>
            <a:r>
              <a:rPr lang="en-US" sz="2000" dirty="0" err="1"/>
              <a:t>aborda</a:t>
            </a:r>
            <a:r>
              <a:rPr lang="en-US" sz="2000" dirty="0"/>
              <a:t> </a:t>
            </a:r>
            <a:r>
              <a:rPr lang="en-US" sz="2000" dirty="0" err="1"/>
              <a:t>en</a:t>
            </a:r>
            <a:r>
              <a:rPr lang="en-US" sz="2000" dirty="0"/>
              <a:t> sus planes la </a:t>
            </a:r>
            <a:r>
              <a:rPr lang="en-US" sz="2000" dirty="0" err="1"/>
              <a:t>evolución</a:t>
            </a:r>
            <a:r>
              <a:rPr lang="en-US" sz="2000" dirty="0"/>
              <a:t> de la </a:t>
            </a:r>
            <a:r>
              <a:rPr lang="en-US" sz="2000" dirty="0" err="1"/>
              <a:t>situación</a:t>
            </a:r>
            <a:r>
              <a:rPr lang="en-US" sz="2000" dirty="0"/>
              <a:t> </a:t>
            </a:r>
            <a:r>
              <a:rPr lang="en-US" sz="2000" dirty="0" err="1"/>
              <a:t>respecto</a:t>
            </a:r>
            <a:r>
              <a:rPr lang="en-US" sz="2000" dirty="0"/>
              <a:t> de las </a:t>
            </a:r>
            <a:r>
              <a:rPr lang="en-US" sz="2000" dirty="0" err="1"/>
              <a:t>subidas</a:t>
            </a:r>
            <a:r>
              <a:rPr lang="en-US" sz="2000" dirty="0"/>
              <a:t> y bajadas </a:t>
            </a:r>
            <a:r>
              <a:rPr lang="en-US" sz="2000" dirty="0" err="1"/>
              <a:t>en</a:t>
            </a:r>
            <a:r>
              <a:rPr lang="en-US" sz="2000" dirty="0"/>
              <a:t> el </a:t>
            </a:r>
            <a:r>
              <a:rPr lang="en-US" sz="2000" dirty="0" err="1"/>
              <a:t>número</a:t>
            </a:r>
            <a:r>
              <a:rPr lang="en-US" sz="2000" dirty="0"/>
              <a:t> de </a:t>
            </a:r>
            <a:r>
              <a:rPr lang="en-US" sz="2000" dirty="0" err="1"/>
              <a:t>casos</a:t>
            </a:r>
            <a:r>
              <a:rPr lang="en-US" sz="2000" dirty="0"/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/>
              <a:t>¿</a:t>
            </a:r>
            <a:r>
              <a:rPr lang="en-US" sz="2000" dirty="0" err="1"/>
              <a:t>Sus</a:t>
            </a:r>
            <a:r>
              <a:rPr lang="en-US" sz="2000" dirty="0"/>
              <a:t> planes </a:t>
            </a:r>
            <a:r>
              <a:rPr lang="en-US" sz="2000" dirty="0" err="1"/>
              <a:t>tienen</a:t>
            </a:r>
            <a:r>
              <a:rPr lang="en-US" sz="2000" dirty="0"/>
              <a:t> </a:t>
            </a:r>
            <a:r>
              <a:rPr lang="en-US" sz="2000" dirty="0" err="1"/>
              <a:t>en</a:t>
            </a:r>
            <a:r>
              <a:rPr lang="en-US" sz="2000" dirty="0"/>
              <a:t> </a:t>
            </a:r>
            <a:r>
              <a:rPr lang="en-US" sz="2000" dirty="0" err="1"/>
              <a:t>cuenta</a:t>
            </a:r>
            <a:r>
              <a:rPr lang="en-US" sz="2000" dirty="0"/>
              <a:t> </a:t>
            </a:r>
            <a:r>
              <a:rPr lang="en-US" sz="2000" dirty="0" err="1"/>
              <a:t>los</a:t>
            </a:r>
            <a:r>
              <a:rPr lang="en-US" sz="2000" dirty="0"/>
              <a:t> </a:t>
            </a:r>
            <a:r>
              <a:rPr lang="en-US" sz="2000" dirty="0" err="1"/>
              <a:t>brotes</a:t>
            </a:r>
            <a:r>
              <a:rPr lang="en-US" sz="2000" dirty="0"/>
              <a:t> locales?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/>
              <a:t>¿</a:t>
            </a:r>
            <a:r>
              <a:rPr lang="en-US" sz="2000" dirty="0" err="1"/>
              <a:t>Sus</a:t>
            </a:r>
            <a:r>
              <a:rPr lang="en-US" sz="2000" dirty="0"/>
              <a:t> planes </a:t>
            </a:r>
            <a:r>
              <a:rPr lang="en-US" sz="2000" dirty="0" err="1"/>
              <a:t>admiten</a:t>
            </a:r>
            <a:r>
              <a:rPr lang="en-US" sz="2000" dirty="0"/>
              <a:t> que las </a:t>
            </a:r>
            <a:r>
              <a:rPr lang="en-US" sz="2000" dirty="0" err="1"/>
              <a:t>autoridades</a:t>
            </a:r>
            <a:r>
              <a:rPr lang="en-US" sz="2000" dirty="0"/>
              <a:t> locales </a:t>
            </a:r>
            <a:r>
              <a:rPr lang="en-US" sz="2000" dirty="0" err="1"/>
              <a:t>adopten</a:t>
            </a:r>
            <a:r>
              <a:rPr lang="en-US" sz="2000" dirty="0"/>
              <a:t> </a:t>
            </a:r>
            <a:r>
              <a:rPr lang="en-US" sz="2000" dirty="0" err="1"/>
              <a:t>decisiones</a:t>
            </a:r>
            <a:r>
              <a:rPr lang="en-US" sz="2000" dirty="0"/>
              <a:t>? 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5EE2088-BD4F-4BAE-ABA9-484261EA79F0}"/>
              </a:ext>
            </a:extLst>
          </p:cNvPr>
          <p:cNvGrpSpPr/>
          <p:nvPr/>
        </p:nvGrpSpPr>
        <p:grpSpPr>
          <a:xfrm>
            <a:off x="9978391" y="5342554"/>
            <a:ext cx="1934240" cy="749356"/>
            <a:chOff x="9978391" y="5342554"/>
            <a:chExt cx="1934240" cy="749356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9E70DA5-C3AC-496B-B01A-9B1A2FF5DB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78391" y="5342554"/>
              <a:ext cx="784098" cy="74935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5323312-3B7C-4616-A796-F8C472B6F72E}"/>
                </a:ext>
              </a:extLst>
            </p:cNvPr>
            <p:cNvSpPr txBox="1"/>
            <p:nvPr/>
          </p:nvSpPr>
          <p:spPr>
            <a:xfrm>
              <a:off x="10668380" y="5522976"/>
              <a:ext cx="12442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spcBef>
                  <a:spcPts val="700"/>
                </a:spcBef>
                <a:buClr>
                  <a:srgbClr val="DD8047"/>
                </a:buClr>
                <a:buSzPct val="60000"/>
              </a:pPr>
              <a:r>
                <a:rPr lang="en-US" sz="2400" b="1" dirty="0">
                  <a:solidFill>
                    <a:srgbClr val="0070C0"/>
                  </a:solidFill>
                  <a:latin typeface="+mj-lt"/>
                  <a:cs typeface="Calibri" panose="020F0502020204030204" pitchFamily="34" charset="0"/>
                </a:rPr>
                <a:t>30 min.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0530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Actualización</a:t>
            </a:r>
            <a:r>
              <a:rPr lang="en-US" dirty="0"/>
              <a:t> del </a:t>
            </a:r>
            <a:r>
              <a:rPr lang="en-US" dirty="0" err="1"/>
              <a:t>escenario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26 de </a:t>
            </a:r>
            <a:r>
              <a:rPr lang="en-US" dirty="0" err="1"/>
              <a:t>octubre</a:t>
            </a:r>
            <a:r>
              <a:rPr lang="en-US" dirty="0"/>
              <a:t> de 2020</a:t>
            </a:r>
          </a:p>
          <a:p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0516569-93BF-4AED-A5A6-4A963D0D6747}"/>
              </a:ext>
            </a:extLst>
          </p:cNvPr>
          <p:cNvSpPr/>
          <p:nvPr/>
        </p:nvSpPr>
        <p:spPr>
          <a:xfrm flipH="1" flipV="1">
            <a:off x="7770612" y="897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1580723-2FFC-4BAE-A75A-2A08941F5213}"/>
              </a:ext>
            </a:extLst>
          </p:cNvPr>
          <p:cNvSpPr/>
          <p:nvPr/>
        </p:nvSpPr>
        <p:spPr>
          <a:xfrm flipH="1" flipV="1">
            <a:off x="8040624" y="897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EC42E4-D28A-4D70-8CEF-0771D74B8BD4}"/>
              </a:ext>
            </a:extLst>
          </p:cNvPr>
          <p:cNvSpPr txBox="1"/>
          <p:nvPr/>
        </p:nvSpPr>
        <p:spPr>
          <a:xfrm>
            <a:off x="9023983" y="104238"/>
            <a:ext cx="37256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en-US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SOLO PARA SIMULACIÓN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A32754F-DBC8-44F2-8D71-5E44FE129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895" y="841248"/>
            <a:ext cx="7101400" cy="5553387"/>
          </a:xfrm>
          <a:solidFill>
            <a:schemeClr val="tx2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400" dirty="0">
                <a:latin typeface="+mj-lt"/>
                <a:cs typeface="Calibri"/>
              </a:rPr>
              <a:t>El </a:t>
            </a:r>
            <a:r>
              <a:rPr lang="en-US" sz="2400" dirty="0" err="1">
                <a:latin typeface="+mj-lt"/>
                <a:cs typeface="Calibri"/>
              </a:rPr>
              <a:t>número</a:t>
            </a:r>
            <a:r>
              <a:rPr lang="en-US" sz="2400" dirty="0">
                <a:latin typeface="+mj-lt"/>
                <a:cs typeface="Calibri"/>
              </a:rPr>
              <a:t> de </a:t>
            </a:r>
            <a:r>
              <a:rPr lang="en-US" sz="2400" dirty="0" err="1">
                <a:latin typeface="+mj-lt"/>
                <a:cs typeface="Calibri"/>
              </a:rPr>
              <a:t>casos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está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aumentando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desde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su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punto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más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bajo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en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julio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tras</a:t>
            </a:r>
            <a:r>
              <a:rPr lang="en-US" sz="2400" dirty="0">
                <a:latin typeface="+mj-lt"/>
                <a:cs typeface="Calibri"/>
              </a:rPr>
              <a:t> la </a:t>
            </a:r>
            <a:r>
              <a:rPr lang="en-US" sz="2400" dirty="0" err="1">
                <a:latin typeface="+mj-lt"/>
                <a:cs typeface="Calibri"/>
              </a:rPr>
              <a:t>relajación</a:t>
            </a:r>
            <a:r>
              <a:rPr lang="en-US" sz="2400" dirty="0">
                <a:latin typeface="+mj-lt"/>
                <a:cs typeface="Calibri"/>
              </a:rPr>
              <a:t> de </a:t>
            </a:r>
            <a:r>
              <a:rPr lang="en-US" sz="2400" dirty="0" err="1">
                <a:latin typeface="+mj-lt"/>
                <a:cs typeface="Calibri"/>
              </a:rPr>
              <a:t>algunas</a:t>
            </a:r>
            <a:r>
              <a:rPr lang="en-US" sz="2400" dirty="0">
                <a:latin typeface="+mj-lt"/>
                <a:cs typeface="Calibri"/>
              </a:rPr>
              <a:t> de las </a:t>
            </a:r>
            <a:r>
              <a:rPr lang="en-US" sz="2400" dirty="0" err="1">
                <a:latin typeface="+mj-lt"/>
                <a:cs typeface="Calibri"/>
              </a:rPr>
              <a:t>medidas</a:t>
            </a:r>
            <a:r>
              <a:rPr lang="en-US" sz="2400" dirty="0">
                <a:latin typeface="+mj-lt"/>
                <a:cs typeface="Calibri"/>
              </a:rPr>
              <a:t> de </a:t>
            </a:r>
            <a:r>
              <a:rPr lang="en-US" sz="2400" dirty="0" err="1">
                <a:latin typeface="+mj-lt"/>
                <a:cs typeface="Calibri"/>
              </a:rPr>
              <a:t>salud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pública</a:t>
            </a:r>
            <a:r>
              <a:rPr lang="en-US" sz="2400" dirty="0">
                <a:latin typeface="+mj-lt"/>
                <a:cs typeface="Calibri"/>
              </a:rPr>
              <a:t> y </a:t>
            </a:r>
            <a:r>
              <a:rPr lang="en-US" sz="2400" dirty="0" err="1">
                <a:latin typeface="+mj-lt"/>
                <a:cs typeface="Calibri"/>
              </a:rPr>
              <a:t>sociales</a:t>
            </a:r>
            <a:r>
              <a:rPr lang="en-US" sz="2400" dirty="0">
                <a:latin typeface="+mj-lt"/>
                <a:cs typeface="Calibri"/>
              </a:rPr>
              <a:t>.  </a:t>
            </a:r>
          </a:p>
          <a:p>
            <a:pPr>
              <a:lnSpc>
                <a:spcPct val="100000"/>
              </a:lnSpc>
            </a:pPr>
            <a:r>
              <a:rPr lang="en-US" sz="2400" dirty="0" err="1">
                <a:latin typeface="+mj-lt"/>
                <a:cs typeface="Calibri"/>
              </a:rPr>
              <a:t>Algunas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autoridades</a:t>
            </a:r>
            <a:r>
              <a:rPr lang="en-US" sz="2400" dirty="0">
                <a:latin typeface="+mj-lt"/>
                <a:cs typeface="Calibri"/>
              </a:rPr>
              <a:t> y </a:t>
            </a:r>
            <a:r>
              <a:rPr lang="en-US" sz="2400" dirty="0" err="1">
                <a:latin typeface="+mj-lt"/>
                <a:cs typeface="Calibri"/>
              </a:rPr>
              <a:t>comunidades</a:t>
            </a:r>
            <a:r>
              <a:rPr lang="en-US" sz="2400" dirty="0">
                <a:latin typeface="+mj-lt"/>
                <a:cs typeface="Calibri"/>
              </a:rPr>
              <a:t> locales se </a:t>
            </a:r>
            <a:r>
              <a:rPr lang="en-US" sz="2400" dirty="0" err="1">
                <a:latin typeface="+mj-lt"/>
                <a:cs typeface="Calibri"/>
              </a:rPr>
              <a:t>están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quejando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porque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consideran</a:t>
            </a:r>
            <a:r>
              <a:rPr lang="en-US" sz="2400" dirty="0">
                <a:latin typeface="+mj-lt"/>
                <a:cs typeface="Calibri"/>
              </a:rPr>
              <a:t> que no </a:t>
            </a:r>
            <a:r>
              <a:rPr lang="en-US" sz="2400" dirty="0" err="1">
                <a:latin typeface="+mj-lt"/>
                <a:cs typeface="Calibri"/>
              </a:rPr>
              <a:t>deberían</a:t>
            </a:r>
            <a:r>
              <a:rPr lang="en-US" sz="2400" dirty="0">
                <a:latin typeface="+mj-lt"/>
                <a:cs typeface="Calibri"/>
              </a:rPr>
              <a:t> ser </a:t>
            </a:r>
            <a:r>
              <a:rPr lang="en-US" sz="2400" dirty="0" err="1">
                <a:latin typeface="+mj-lt"/>
                <a:cs typeface="Calibri"/>
              </a:rPr>
              <a:t>incluidas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en</a:t>
            </a:r>
            <a:r>
              <a:rPr lang="en-US" sz="2400" dirty="0">
                <a:latin typeface="+mj-lt"/>
                <a:cs typeface="Calibri"/>
              </a:rPr>
              <a:t> las </a:t>
            </a:r>
            <a:r>
              <a:rPr lang="en-US" sz="2400" dirty="0" err="1">
                <a:latin typeface="+mj-lt"/>
                <a:cs typeface="Calibri"/>
              </a:rPr>
              <a:t>medidas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nacionales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porque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presentan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muy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pocos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casos</a:t>
            </a:r>
            <a:r>
              <a:rPr lang="en-US" sz="2400" dirty="0">
                <a:latin typeface="+mj-lt"/>
                <a:cs typeface="Calibri"/>
              </a:rPr>
              <a:t>. 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latin typeface="+mj-lt"/>
                <a:cs typeface="Calibri"/>
              </a:rPr>
              <a:t>Se </a:t>
            </a:r>
            <a:r>
              <a:rPr lang="en-US" sz="2400" dirty="0" err="1">
                <a:latin typeface="+mj-lt"/>
                <a:cs typeface="Calibri"/>
              </a:rPr>
              <a:t>aplican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procedimientos</a:t>
            </a:r>
            <a:r>
              <a:rPr lang="en-US" sz="2400" dirty="0">
                <a:latin typeface="+mj-lt"/>
                <a:cs typeface="Calibri"/>
              </a:rPr>
              <a:t> de </a:t>
            </a:r>
            <a:r>
              <a:rPr lang="en-US" sz="2400" dirty="0" err="1">
                <a:latin typeface="+mj-lt"/>
                <a:cs typeface="Calibri"/>
              </a:rPr>
              <a:t>pruebas</a:t>
            </a:r>
            <a:r>
              <a:rPr lang="en-US" sz="2400" dirty="0">
                <a:latin typeface="+mj-lt"/>
                <a:cs typeface="Calibri"/>
              </a:rPr>
              <a:t> y de </a:t>
            </a:r>
            <a:r>
              <a:rPr lang="en-US" sz="2400" dirty="0" err="1">
                <a:latin typeface="+mj-lt"/>
                <a:cs typeface="Calibri"/>
              </a:rPr>
              <a:t>rastreo</a:t>
            </a:r>
            <a:r>
              <a:rPr lang="en-US" sz="2400" dirty="0">
                <a:latin typeface="+mj-lt"/>
                <a:cs typeface="Calibri"/>
              </a:rPr>
              <a:t> de </a:t>
            </a:r>
            <a:r>
              <a:rPr lang="en-US" sz="2400" dirty="0" err="1">
                <a:latin typeface="+mj-lt"/>
                <a:cs typeface="Calibri"/>
              </a:rPr>
              <a:t>contactos</a:t>
            </a:r>
            <a:r>
              <a:rPr lang="en-US" sz="2400" dirty="0">
                <a:latin typeface="+mj-lt"/>
                <a:cs typeface="Calibri"/>
              </a:rPr>
              <a:t>, </a:t>
            </a:r>
            <a:r>
              <a:rPr lang="en-US" sz="2400" dirty="0" err="1">
                <a:latin typeface="+mj-lt"/>
                <a:cs typeface="Calibri"/>
              </a:rPr>
              <a:t>pero</a:t>
            </a:r>
            <a:r>
              <a:rPr lang="en-US" sz="2400" dirty="0">
                <a:latin typeface="+mj-lt"/>
                <a:cs typeface="Calibri"/>
              </a:rPr>
              <a:t> se </a:t>
            </a:r>
            <a:r>
              <a:rPr lang="en-US" sz="2400" dirty="0" err="1">
                <a:latin typeface="+mj-lt"/>
                <a:cs typeface="Calibri"/>
              </a:rPr>
              <a:t>han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planteado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dudas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acerca</a:t>
            </a:r>
            <a:r>
              <a:rPr lang="en-US" sz="2400" dirty="0">
                <a:latin typeface="+mj-lt"/>
                <a:cs typeface="Calibri"/>
              </a:rPr>
              <a:t> de la </a:t>
            </a:r>
            <a:r>
              <a:rPr lang="en-US" sz="2400" dirty="0" err="1">
                <a:latin typeface="+mj-lt"/>
                <a:cs typeface="Calibri"/>
              </a:rPr>
              <a:t>capacidad</a:t>
            </a:r>
            <a:r>
              <a:rPr lang="en-US" sz="2400" dirty="0">
                <a:latin typeface="+mj-lt"/>
                <a:cs typeface="Calibri"/>
              </a:rPr>
              <a:t> de </a:t>
            </a:r>
            <a:r>
              <a:rPr lang="en-US" sz="2400" dirty="0" err="1">
                <a:latin typeface="+mj-lt"/>
                <a:cs typeface="Calibri"/>
              </a:rPr>
              <a:t>laboratorio</a:t>
            </a:r>
            <a:r>
              <a:rPr lang="en-US" sz="2400" dirty="0">
                <a:latin typeface="+mj-lt"/>
                <a:cs typeface="Calibri"/>
              </a:rPr>
              <a:t> y del </a:t>
            </a:r>
            <a:r>
              <a:rPr lang="en-US" sz="2400" dirty="0" err="1">
                <a:latin typeface="+mj-lt"/>
                <a:cs typeface="Calibri"/>
              </a:rPr>
              <a:t>alcance</a:t>
            </a:r>
            <a:r>
              <a:rPr lang="en-US" sz="2400" dirty="0">
                <a:latin typeface="+mj-lt"/>
                <a:cs typeface="Calibri"/>
              </a:rPr>
              <a:t> de </a:t>
            </a:r>
            <a:r>
              <a:rPr lang="en-US" sz="2400" dirty="0" err="1">
                <a:latin typeface="+mj-lt"/>
                <a:cs typeface="Calibri"/>
              </a:rPr>
              <a:t>los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sistemas</a:t>
            </a:r>
            <a:r>
              <a:rPr lang="en-US" sz="2400" dirty="0">
                <a:latin typeface="+mj-lt"/>
                <a:cs typeface="Calibri"/>
              </a:rPr>
              <a:t> de </a:t>
            </a:r>
            <a:r>
              <a:rPr lang="en-US" sz="2400" dirty="0" err="1">
                <a:latin typeface="+mj-lt"/>
                <a:cs typeface="Calibri"/>
              </a:rPr>
              <a:t>pruebas</a:t>
            </a:r>
            <a:r>
              <a:rPr lang="en-US" sz="2400" dirty="0">
                <a:latin typeface="+mj-lt"/>
                <a:cs typeface="Calibri"/>
              </a:rPr>
              <a:t>. </a:t>
            </a:r>
            <a:r>
              <a:rPr lang="en-US" sz="2400" dirty="0" err="1">
                <a:latin typeface="+mj-lt"/>
                <a:cs typeface="Calibri"/>
              </a:rPr>
              <a:t>También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preocupa</a:t>
            </a:r>
            <a:r>
              <a:rPr lang="en-US" sz="2400" dirty="0">
                <a:latin typeface="+mj-lt"/>
                <a:cs typeface="Calibri"/>
              </a:rPr>
              <a:t> que las personas </a:t>
            </a:r>
            <a:r>
              <a:rPr lang="en-US" sz="2400" dirty="0" err="1">
                <a:latin typeface="+mj-lt"/>
                <a:cs typeface="Calibri"/>
              </a:rPr>
              <a:t>estén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eludiendo</a:t>
            </a:r>
            <a:r>
              <a:rPr lang="en-US" sz="2400" dirty="0">
                <a:latin typeface="+mj-lt"/>
                <a:cs typeface="Calibri"/>
              </a:rPr>
              <a:t> el </a:t>
            </a:r>
            <a:r>
              <a:rPr lang="en-US" sz="2400" dirty="0" err="1">
                <a:latin typeface="+mj-lt"/>
                <a:cs typeface="Calibri"/>
              </a:rPr>
              <a:t>rastreo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por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sus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temores</a:t>
            </a:r>
            <a:r>
              <a:rPr lang="en-US" sz="2400" dirty="0">
                <a:latin typeface="+mj-lt"/>
                <a:cs typeface="Calibri"/>
              </a:rPr>
              <a:t> a las </a:t>
            </a:r>
            <a:r>
              <a:rPr lang="en-US" sz="2400" dirty="0" err="1">
                <a:latin typeface="+mj-lt"/>
                <a:cs typeface="Calibri"/>
              </a:rPr>
              <a:t>posibles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consecuencias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en</a:t>
            </a:r>
            <a:r>
              <a:rPr lang="en-US" sz="2400" dirty="0">
                <a:latin typeface="+mj-lt"/>
                <a:cs typeface="Calibri"/>
              </a:rPr>
              <a:t> el </a:t>
            </a:r>
            <a:r>
              <a:rPr lang="en-US" sz="2400" dirty="0" err="1">
                <a:latin typeface="+mj-lt"/>
                <a:cs typeface="Calibri"/>
              </a:rPr>
              <a:t>empleo</a:t>
            </a:r>
            <a:r>
              <a:rPr lang="en-US" sz="2400" dirty="0">
                <a:latin typeface="+mj-lt"/>
                <a:cs typeface="Calibri"/>
              </a:rPr>
              <a:t>. </a:t>
            </a:r>
          </a:p>
        </p:txBody>
      </p:sp>
      <p:pic>
        <p:nvPicPr>
          <p:cNvPr id="4098" name="Picture 2" descr="The Hon. Minister of Health and Sanitation, Dr Wurie, the WHO Representative Mr Liyosi and officials inspecting the consignment that was donated to the Ministry of Health and Sanitation">
            <a:extLst>
              <a:ext uri="{FF2B5EF4-FFF2-40B4-BE49-F238E27FC236}">
                <a16:creationId xmlns:a16="http://schemas.microsoft.com/office/drawing/2014/main" id="{36EB9C86-066B-E541-860D-A218E90102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1079" y="841248"/>
            <a:ext cx="3830442" cy="287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ow does test and trace work? All you need to know about ...">
            <a:extLst>
              <a:ext uri="{FF2B5EF4-FFF2-40B4-BE49-F238E27FC236}">
                <a16:creationId xmlns:a16="http://schemas.microsoft.com/office/drawing/2014/main" id="{44310344-FD6B-E542-B58F-954432944F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1079" y="3824274"/>
            <a:ext cx="3831151" cy="2489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8423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Sesión</a:t>
            </a:r>
            <a:r>
              <a:rPr lang="en-US" dirty="0"/>
              <a:t> 2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82B2-33C9-4D4F-9A18-C7D5F7FE2751}" type="datetime3">
              <a:rPr lang="en-US" smtClean="0"/>
              <a:t>2 November 2020</a:t>
            </a:fld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E1A5D3E-4752-4F3C-9F21-38026AD79F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 err="1">
                <a:solidFill>
                  <a:schemeClr val="accent3"/>
                </a:solidFill>
              </a:rPr>
              <a:t>Preguntas</a:t>
            </a:r>
            <a:r>
              <a:rPr lang="en-US" b="1" dirty="0">
                <a:solidFill>
                  <a:schemeClr val="accent3"/>
                </a:solidFill>
              </a:rPr>
              <a:t> para el debate</a:t>
            </a:r>
          </a:p>
          <a:p>
            <a:endParaRPr lang="en-US" dirty="0"/>
          </a:p>
          <a:p>
            <a:pPr marL="514350" indent="-514350">
              <a:spcBef>
                <a:spcPts val="3000"/>
              </a:spcBef>
              <a:buFont typeface="+mj-lt"/>
              <a:buAutoNum type="arabicPeriod"/>
            </a:pPr>
            <a:r>
              <a:rPr lang="en-US" dirty="0"/>
              <a:t>¿</a:t>
            </a:r>
            <a:r>
              <a:rPr lang="en-US" dirty="0" err="1"/>
              <a:t>Qué</a:t>
            </a:r>
            <a:r>
              <a:rPr lang="en-US" dirty="0"/>
              <a:t> </a:t>
            </a:r>
            <a:r>
              <a:rPr lang="en-US" dirty="0" err="1"/>
              <a:t>medidas</a:t>
            </a:r>
            <a:r>
              <a:rPr lang="en-US" dirty="0"/>
              <a:t> </a:t>
            </a:r>
            <a:r>
              <a:rPr lang="en-US" dirty="0" err="1"/>
              <a:t>prevén</a:t>
            </a:r>
            <a:r>
              <a:rPr lang="en-US" dirty="0"/>
              <a:t> </a:t>
            </a:r>
            <a:r>
              <a:rPr lang="en-US" dirty="0" err="1"/>
              <a:t>sus</a:t>
            </a:r>
            <a:r>
              <a:rPr lang="en-US" dirty="0"/>
              <a:t> planes para </a:t>
            </a:r>
            <a:r>
              <a:rPr lang="en-US" dirty="0" err="1"/>
              <a:t>manejar</a:t>
            </a:r>
            <a:r>
              <a:rPr lang="en-US" dirty="0"/>
              <a:t> la </a:t>
            </a:r>
            <a:r>
              <a:rPr lang="en-US" dirty="0" err="1"/>
              <a:t>situación</a:t>
            </a:r>
            <a:r>
              <a:rPr lang="en-US" dirty="0"/>
              <a:t>?</a:t>
            </a:r>
          </a:p>
          <a:p>
            <a:pPr marL="514350" indent="-514350">
              <a:spcBef>
                <a:spcPts val="3000"/>
              </a:spcBef>
              <a:buFont typeface="+mj-lt"/>
              <a:buAutoNum type="arabicPeriod"/>
            </a:pPr>
            <a:r>
              <a:rPr lang="en-US" dirty="0"/>
              <a:t>¿</a:t>
            </a:r>
            <a:r>
              <a:rPr lang="en-US" dirty="0" err="1"/>
              <a:t>Cómo</a:t>
            </a:r>
            <a:r>
              <a:rPr lang="en-US" dirty="0"/>
              <a:t> </a:t>
            </a:r>
            <a:r>
              <a:rPr lang="en-US" dirty="0" err="1"/>
              <a:t>está</a:t>
            </a:r>
            <a:r>
              <a:rPr lang="en-US" dirty="0"/>
              <a:t> </a:t>
            </a:r>
            <a:r>
              <a:rPr lang="en-US" dirty="0" err="1"/>
              <a:t>usted</a:t>
            </a:r>
            <a:r>
              <a:rPr lang="en-US" dirty="0"/>
              <a:t> </a:t>
            </a:r>
            <a:r>
              <a:rPr lang="en-US" dirty="0" err="1"/>
              <a:t>comunicando</a:t>
            </a:r>
            <a:r>
              <a:rPr lang="en-US" dirty="0"/>
              <a:t> al </a:t>
            </a:r>
            <a:r>
              <a:rPr lang="en-US" dirty="0" err="1"/>
              <a:t>público</a:t>
            </a:r>
            <a:r>
              <a:rPr lang="en-US" dirty="0"/>
              <a:t> </a:t>
            </a:r>
            <a:r>
              <a:rPr lang="en-US" dirty="0" err="1"/>
              <a:t>sus</a:t>
            </a:r>
            <a:r>
              <a:rPr lang="en-US" dirty="0"/>
              <a:t> </a:t>
            </a:r>
            <a:r>
              <a:rPr lang="en-US" dirty="0" err="1"/>
              <a:t>decisiones</a:t>
            </a:r>
            <a:r>
              <a:rPr lang="en-US" dirty="0"/>
              <a:t>?</a:t>
            </a:r>
          </a:p>
          <a:p>
            <a:pPr marL="514350" indent="-514350">
              <a:spcBef>
                <a:spcPts val="3000"/>
              </a:spcBef>
              <a:buFont typeface="+mj-lt"/>
              <a:buAutoNum type="arabicPeriod"/>
            </a:pPr>
            <a:r>
              <a:rPr lang="en-US" dirty="0"/>
              <a:t>¿</a:t>
            </a:r>
            <a:r>
              <a:rPr lang="en-US" dirty="0" err="1"/>
              <a:t>Cómo</a:t>
            </a:r>
            <a:r>
              <a:rPr lang="en-US" dirty="0"/>
              <a:t> </a:t>
            </a:r>
            <a:r>
              <a:rPr lang="en-US" dirty="0" err="1"/>
              <a:t>está</a:t>
            </a:r>
            <a:r>
              <a:rPr lang="en-US" dirty="0"/>
              <a:t> </a:t>
            </a:r>
            <a:r>
              <a:rPr lang="en-US" dirty="0" err="1"/>
              <a:t>abordando</a:t>
            </a:r>
            <a:r>
              <a:rPr lang="en-US" dirty="0"/>
              <a:t> las </a:t>
            </a:r>
            <a:r>
              <a:rPr lang="en-US" dirty="0" err="1"/>
              <a:t>preocupaciones</a:t>
            </a:r>
            <a:r>
              <a:rPr lang="en-US" dirty="0"/>
              <a:t> locales?</a:t>
            </a:r>
          </a:p>
          <a:p>
            <a:pPr marL="514350" indent="-514350">
              <a:spcBef>
                <a:spcPts val="3000"/>
              </a:spcBef>
              <a:buFont typeface="+mj-lt"/>
              <a:buAutoNum type="arabicPeriod"/>
            </a:pPr>
            <a:r>
              <a:rPr lang="en-US" dirty="0"/>
              <a:t>¿</a:t>
            </a:r>
            <a:r>
              <a:rPr lang="en-US" dirty="0" err="1"/>
              <a:t>Cómo</a:t>
            </a:r>
            <a:r>
              <a:rPr lang="en-US" dirty="0"/>
              <a:t> </a:t>
            </a:r>
            <a:r>
              <a:rPr lang="en-US" dirty="0" err="1"/>
              <a:t>está</a:t>
            </a:r>
            <a:r>
              <a:rPr lang="en-US" dirty="0"/>
              <a:t> </a:t>
            </a:r>
            <a:r>
              <a:rPr lang="en-US" dirty="0" err="1"/>
              <a:t>gestionando</a:t>
            </a:r>
            <a:r>
              <a:rPr lang="en-US" dirty="0"/>
              <a:t> la </a:t>
            </a:r>
            <a:r>
              <a:rPr lang="en-US" dirty="0" err="1"/>
              <a:t>realización</a:t>
            </a:r>
            <a:r>
              <a:rPr lang="en-US" dirty="0"/>
              <a:t> de </a:t>
            </a:r>
            <a:r>
              <a:rPr lang="en-US" dirty="0" err="1"/>
              <a:t>pruebas</a:t>
            </a:r>
            <a:r>
              <a:rPr lang="en-US" dirty="0"/>
              <a:t> y el </a:t>
            </a:r>
            <a:r>
              <a:rPr lang="en-US" dirty="0" err="1"/>
              <a:t>rastreo</a:t>
            </a:r>
            <a:r>
              <a:rPr lang="en-US" dirty="0"/>
              <a:t> de </a:t>
            </a:r>
            <a:r>
              <a:rPr lang="en-US" dirty="0" err="1"/>
              <a:t>contactos</a:t>
            </a:r>
            <a:r>
              <a:rPr lang="en-US" dirty="0"/>
              <a:t>?</a:t>
            </a:r>
          </a:p>
          <a:p>
            <a:pPr marL="514350" indent="-514350">
              <a:spcBef>
                <a:spcPts val="3000"/>
              </a:spcBef>
              <a:buFont typeface="+mj-lt"/>
              <a:buAutoNum type="arabicPeriod"/>
            </a:pPr>
            <a:r>
              <a:rPr lang="en-US" dirty="0"/>
              <a:t>¿</a:t>
            </a:r>
            <a:r>
              <a:rPr lang="en-US" dirty="0" err="1"/>
              <a:t>Cómo</a:t>
            </a:r>
            <a:r>
              <a:rPr lang="en-US" dirty="0"/>
              <a:t> </a:t>
            </a:r>
            <a:r>
              <a:rPr lang="en-US" dirty="0" err="1"/>
              <a:t>está</a:t>
            </a:r>
            <a:r>
              <a:rPr lang="en-US" dirty="0"/>
              <a:t> </a:t>
            </a:r>
            <a:r>
              <a:rPr lang="en-US" dirty="0" err="1"/>
              <a:t>aplicando</a:t>
            </a:r>
            <a:r>
              <a:rPr lang="en-US" dirty="0"/>
              <a:t> </a:t>
            </a:r>
            <a:r>
              <a:rPr lang="en-US" dirty="0" err="1"/>
              <a:t>sus</a:t>
            </a:r>
            <a:r>
              <a:rPr lang="en-US" dirty="0"/>
              <a:t> </a:t>
            </a:r>
            <a:r>
              <a:rPr lang="en-US" dirty="0" err="1"/>
              <a:t>políticas</a:t>
            </a:r>
            <a:r>
              <a:rPr lang="en-US" dirty="0"/>
              <a:t> </a:t>
            </a:r>
            <a:r>
              <a:rPr lang="en-US" dirty="0" err="1"/>
              <a:t>nacionales</a:t>
            </a:r>
            <a:r>
              <a:rPr lang="en-US" dirty="0"/>
              <a:t>? </a:t>
            </a:r>
          </a:p>
          <a:p>
            <a:pPr marL="514350" indent="-514350">
              <a:spcBef>
                <a:spcPts val="3000"/>
              </a:spcBef>
              <a:buFont typeface="+mj-lt"/>
              <a:buAutoNum type="arabicPeriod"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5EE2088-BD4F-4BAE-ABA9-484261EA79F0}"/>
              </a:ext>
            </a:extLst>
          </p:cNvPr>
          <p:cNvGrpSpPr/>
          <p:nvPr/>
        </p:nvGrpSpPr>
        <p:grpSpPr>
          <a:xfrm>
            <a:off x="9978391" y="5342554"/>
            <a:ext cx="1934240" cy="749356"/>
            <a:chOff x="9978391" y="5342554"/>
            <a:chExt cx="1934240" cy="749356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9E70DA5-C3AC-496B-B01A-9B1A2FF5DB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78391" y="5342554"/>
              <a:ext cx="784098" cy="74935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5323312-3B7C-4616-A796-F8C472B6F72E}"/>
                </a:ext>
              </a:extLst>
            </p:cNvPr>
            <p:cNvSpPr txBox="1"/>
            <p:nvPr/>
          </p:nvSpPr>
          <p:spPr>
            <a:xfrm>
              <a:off x="10668380" y="5522976"/>
              <a:ext cx="12442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spcBef>
                  <a:spcPts val="700"/>
                </a:spcBef>
                <a:buClr>
                  <a:srgbClr val="DD8047"/>
                </a:buClr>
                <a:buSzPct val="60000"/>
              </a:pPr>
              <a:r>
                <a:rPr lang="en-US" sz="2400" b="1" dirty="0">
                  <a:solidFill>
                    <a:srgbClr val="0070C0"/>
                  </a:solidFill>
                  <a:latin typeface="+mj-lt"/>
                  <a:cs typeface="Calibri" panose="020F0502020204030204" pitchFamily="34" charset="0"/>
                </a:rPr>
                <a:t>30 min.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6722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6" descr="A close up of a coffee cup sitting on a table&#10;&#10;Description automatically generated">
            <a:extLst>
              <a:ext uri="{FF2B5EF4-FFF2-40B4-BE49-F238E27FC236}">
                <a16:creationId xmlns:a16="http://schemas.microsoft.com/office/drawing/2014/main" id="{F182BF34-D40E-4D63-9929-583C8DCEDC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85448" y="608658"/>
            <a:ext cx="5256363" cy="600095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C8DB75-6FDF-4990-B74D-9A2732931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Pausa</a:t>
            </a:r>
            <a:r>
              <a:rPr lang="en-US" dirty="0"/>
              <a:t> para café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6C72D3-CA0F-4CE2-B229-7BBC2D908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26 de </a:t>
            </a:r>
            <a:r>
              <a:rPr lang="en-US" dirty="0" err="1"/>
              <a:t>octubre</a:t>
            </a:r>
            <a:r>
              <a:rPr lang="en-US" dirty="0"/>
              <a:t> de 2020</a:t>
            </a:r>
          </a:p>
          <a:p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A53E21E-7CF7-4CC4-8BCD-1B6388A2620A}"/>
              </a:ext>
            </a:extLst>
          </p:cNvPr>
          <p:cNvSpPr/>
          <p:nvPr/>
        </p:nvSpPr>
        <p:spPr>
          <a:xfrm>
            <a:off x="1511808" y="1809134"/>
            <a:ext cx="3600000" cy="3600000"/>
          </a:xfrm>
          <a:prstGeom prst="rect">
            <a:avLst/>
          </a:prstGeom>
          <a:solidFill>
            <a:schemeClr val="bg1"/>
          </a:solidFill>
          <a:ln w="231775" cmpd="thickThin">
            <a:solidFill>
              <a:schemeClr val="accent1"/>
            </a:solidFill>
          </a:ln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en-US" sz="3600" b="1" dirty="0" err="1">
                <a:solidFill>
                  <a:schemeClr val="accent1"/>
                </a:solidFill>
              </a:rPr>
              <a:t>Pausa</a:t>
            </a:r>
            <a:r>
              <a:rPr lang="en-US" sz="3600" b="1" dirty="0">
                <a:solidFill>
                  <a:schemeClr val="accent1"/>
                </a:solidFill>
              </a:rPr>
              <a:t> para café</a:t>
            </a:r>
            <a:br>
              <a:rPr lang="en-US" sz="3600" b="1" dirty="0">
                <a:solidFill>
                  <a:schemeClr val="accent1"/>
                </a:solidFill>
              </a:rPr>
            </a:br>
            <a:r>
              <a:rPr lang="en-US" sz="3600" b="1" dirty="0">
                <a:solidFill>
                  <a:schemeClr val="accent1"/>
                </a:solidFill>
              </a:rPr>
              <a:t>(15 min.)</a:t>
            </a:r>
          </a:p>
        </p:txBody>
      </p:sp>
    </p:spTree>
    <p:extLst>
      <p:ext uri="{BB962C8B-B14F-4D97-AF65-F5344CB8AC3E}">
        <p14:creationId xmlns:p14="http://schemas.microsoft.com/office/powerpoint/2010/main" val="949337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Actualización</a:t>
            </a:r>
            <a:r>
              <a:rPr lang="en-US" dirty="0"/>
              <a:t>  del </a:t>
            </a:r>
            <a:r>
              <a:rPr lang="en-US" dirty="0" err="1"/>
              <a:t>escenario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26 de </a:t>
            </a:r>
            <a:r>
              <a:rPr lang="en-US" dirty="0" err="1"/>
              <a:t>octubre</a:t>
            </a:r>
            <a:r>
              <a:rPr lang="en-US" dirty="0"/>
              <a:t> de 2020</a:t>
            </a:r>
          </a:p>
          <a:p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0516569-93BF-4AED-A5A6-4A963D0D6747}"/>
              </a:ext>
            </a:extLst>
          </p:cNvPr>
          <p:cNvSpPr/>
          <p:nvPr/>
        </p:nvSpPr>
        <p:spPr>
          <a:xfrm flipH="1" flipV="1">
            <a:off x="7770612" y="897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1580723-2FFC-4BAE-A75A-2A08941F5213}"/>
              </a:ext>
            </a:extLst>
          </p:cNvPr>
          <p:cNvSpPr/>
          <p:nvPr/>
        </p:nvSpPr>
        <p:spPr>
          <a:xfrm flipH="1" flipV="1">
            <a:off x="8040624" y="897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EC42E4-D28A-4D70-8CEF-0771D74B8BD4}"/>
              </a:ext>
            </a:extLst>
          </p:cNvPr>
          <p:cNvSpPr txBox="1"/>
          <p:nvPr/>
        </p:nvSpPr>
        <p:spPr>
          <a:xfrm>
            <a:off x="9023983" y="104238"/>
            <a:ext cx="37256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en-US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SOLO PARA SIMULACIÓN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A32754F-DBC8-44F2-8D71-5E44FE129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781" y="883139"/>
            <a:ext cx="6694334" cy="55020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pPr algn="just"/>
            <a:r>
              <a:rPr lang="en-US" sz="2400" dirty="0" err="1">
                <a:latin typeface="Arial"/>
                <a:cs typeface="Arial"/>
              </a:rPr>
              <a:t>Están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apareciendo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otras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enfermedades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respiratorias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estacionales</a:t>
            </a:r>
            <a:r>
              <a:rPr lang="en-US" sz="2400" dirty="0">
                <a:latin typeface="Arial"/>
                <a:cs typeface="Arial"/>
              </a:rPr>
              <a:t> entre la </a:t>
            </a:r>
            <a:r>
              <a:rPr lang="en-US" sz="2400" dirty="0" err="1">
                <a:latin typeface="Arial"/>
                <a:cs typeface="Arial"/>
              </a:rPr>
              <a:t>población</a:t>
            </a:r>
            <a:r>
              <a:rPr lang="en-US" sz="2400" dirty="0">
                <a:latin typeface="Arial"/>
                <a:cs typeface="Arial"/>
              </a:rPr>
              <a:t>.</a:t>
            </a:r>
          </a:p>
          <a:p>
            <a:pPr algn="just"/>
            <a:r>
              <a:rPr lang="en-US" sz="2400" dirty="0" err="1">
                <a:latin typeface="Arial"/>
                <a:cs typeface="Arial"/>
              </a:rPr>
              <a:t>Algunas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escuelas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han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cerrado</a:t>
            </a:r>
            <a:r>
              <a:rPr lang="en-US" sz="2400" dirty="0">
                <a:latin typeface="Arial"/>
                <a:cs typeface="Arial"/>
              </a:rPr>
              <a:t> por </a:t>
            </a:r>
            <a:r>
              <a:rPr lang="en-US" sz="2400" dirty="0" err="1">
                <a:latin typeface="Arial"/>
                <a:cs typeface="Arial"/>
              </a:rPr>
              <a:t>temor</a:t>
            </a:r>
            <a:r>
              <a:rPr lang="en-US" sz="2400" dirty="0">
                <a:latin typeface="Arial"/>
                <a:cs typeface="Arial"/>
              </a:rPr>
              <a:t> a </a:t>
            </a:r>
            <a:r>
              <a:rPr lang="en-US" sz="2400" dirty="0" err="1">
                <a:latin typeface="Arial"/>
                <a:cs typeface="Arial"/>
              </a:rPr>
              <a:t>brotes</a:t>
            </a:r>
            <a:r>
              <a:rPr lang="en-US" sz="2400" dirty="0">
                <a:latin typeface="Arial"/>
                <a:cs typeface="Arial"/>
              </a:rPr>
              <a:t> de COVID-19 que </a:t>
            </a:r>
            <a:r>
              <a:rPr lang="en-US" sz="2400" dirty="0" err="1">
                <a:latin typeface="Arial"/>
                <a:cs typeface="Arial"/>
              </a:rPr>
              <a:t>en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realidad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han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resultado</a:t>
            </a:r>
            <a:r>
              <a:rPr lang="en-US" sz="2400" dirty="0">
                <a:latin typeface="Arial"/>
                <a:cs typeface="Arial"/>
              </a:rPr>
              <a:t> ser de </a:t>
            </a:r>
            <a:r>
              <a:rPr lang="en-US" sz="2400" dirty="0" err="1">
                <a:latin typeface="Arial"/>
                <a:cs typeface="Arial"/>
              </a:rPr>
              <a:t>resfriado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común</a:t>
            </a:r>
            <a:r>
              <a:rPr lang="en-US" sz="2400" dirty="0">
                <a:latin typeface="Arial"/>
                <a:cs typeface="Arial"/>
              </a:rPr>
              <a:t>. </a:t>
            </a:r>
            <a:r>
              <a:rPr lang="en-US" sz="2400" dirty="0" err="1">
                <a:latin typeface="Arial"/>
                <a:cs typeface="Arial"/>
              </a:rPr>
              <a:t>Ambas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enfermedades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tienen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algunos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síntomas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similares</a:t>
            </a:r>
            <a:r>
              <a:rPr lang="en-US" sz="2400" dirty="0">
                <a:latin typeface="Arial"/>
                <a:cs typeface="Arial"/>
              </a:rPr>
              <a:t>.      </a:t>
            </a:r>
          </a:p>
          <a:p>
            <a:pPr algn="just"/>
            <a:r>
              <a:rPr lang="en-US" sz="2400" dirty="0" err="1">
                <a:latin typeface="Arial"/>
                <a:cs typeface="Arial"/>
              </a:rPr>
              <a:t>Algunos</a:t>
            </a:r>
            <a:r>
              <a:rPr lang="en-US" sz="2400" dirty="0">
                <a:latin typeface="Arial"/>
                <a:cs typeface="Arial"/>
              </a:rPr>
              <a:t> padres </a:t>
            </a:r>
            <a:r>
              <a:rPr lang="en-US" sz="2400" dirty="0" err="1">
                <a:latin typeface="Arial"/>
                <a:cs typeface="Arial"/>
              </a:rPr>
              <a:t>están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preocupados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por</a:t>
            </a:r>
            <a:r>
              <a:rPr lang="en-US" sz="2400" dirty="0">
                <a:latin typeface="Arial"/>
                <a:cs typeface="Arial"/>
              </a:rPr>
              <a:t> que se </a:t>
            </a:r>
            <a:r>
              <a:rPr lang="en-US" sz="2400" dirty="0" err="1">
                <a:latin typeface="Arial"/>
                <a:cs typeface="Arial"/>
              </a:rPr>
              <a:t>está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mandando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innecesariamente</a:t>
            </a:r>
            <a:r>
              <a:rPr lang="en-US" sz="2400" dirty="0">
                <a:latin typeface="Arial"/>
                <a:cs typeface="Arial"/>
              </a:rPr>
              <a:t> a casa a </a:t>
            </a:r>
            <a:r>
              <a:rPr lang="en-US" sz="2400" dirty="0" err="1">
                <a:latin typeface="Arial"/>
                <a:cs typeface="Arial"/>
              </a:rPr>
              <a:t>sus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hijos</a:t>
            </a:r>
            <a:r>
              <a:rPr lang="en-US" sz="2400" dirty="0">
                <a:latin typeface="Arial"/>
                <a:cs typeface="Arial"/>
              </a:rPr>
              <a:t>.</a:t>
            </a:r>
          </a:p>
          <a:p>
            <a:pPr lvl="0" algn="just"/>
            <a:r>
              <a:rPr lang="en-US" sz="2400" dirty="0">
                <a:latin typeface="Arial"/>
                <a:cs typeface="Arial"/>
              </a:rPr>
              <a:t>Los </a:t>
            </a:r>
            <a:r>
              <a:rPr lang="en-US" sz="2400" dirty="0" err="1">
                <a:latin typeface="Arial"/>
                <a:cs typeface="Arial"/>
              </a:rPr>
              <a:t>casos</a:t>
            </a:r>
            <a:r>
              <a:rPr lang="en-US" sz="2400" dirty="0">
                <a:latin typeface="Arial"/>
                <a:cs typeface="Arial"/>
              </a:rPr>
              <a:t> de gripe </a:t>
            </a:r>
            <a:r>
              <a:rPr lang="en-US" sz="2400" dirty="0" err="1">
                <a:latin typeface="Arial"/>
                <a:cs typeface="Arial"/>
              </a:rPr>
              <a:t>siguen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siendo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bajos</a:t>
            </a:r>
            <a:r>
              <a:rPr lang="en-US" sz="2400" dirty="0">
                <a:latin typeface="Arial"/>
                <a:cs typeface="Arial"/>
              </a:rPr>
              <a:t> a </a:t>
            </a:r>
            <a:r>
              <a:rPr lang="en-US" sz="2400" dirty="0" err="1">
                <a:latin typeface="Arial"/>
                <a:cs typeface="Arial"/>
              </a:rPr>
              <a:t>pesar</a:t>
            </a:r>
            <a:r>
              <a:rPr lang="en-US" sz="2400" dirty="0">
                <a:latin typeface="Arial"/>
                <a:cs typeface="Arial"/>
              </a:rPr>
              <a:t> de que </a:t>
            </a:r>
            <a:r>
              <a:rPr lang="en-US" sz="2400" dirty="0" err="1">
                <a:latin typeface="Arial"/>
                <a:cs typeface="Arial"/>
              </a:rPr>
              <a:t>los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especialistas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médicos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están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recomendando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vacunar</a:t>
            </a:r>
            <a:r>
              <a:rPr lang="en-US" sz="2400" dirty="0">
                <a:latin typeface="Arial"/>
                <a:cs typeface="Arial"/>
              </a:rPr>
              <a:t> a la </a:t>
            </a:r>
            <a:r>
              <a:rPr lang="en-US" sz="2400" dirty="0" err="1">
                <a:latin typeface="Arial"/>
                <a:cs typeface="Arial"/>
              </a:rPr>
              <a:t>población</a:t>
            </a:r>
            <a:r>
              <a:rPr lang="en-US" sz="2400" dirty="0">
                <a:latin typeface="Arial"/>
                <a:cs typeface="Arial"/>
              </a:rPr>
              <a:t> contra la gripe </a:t>
            </a:r>
            <a:r>
              <a:rPr lang="en-US" sz="2400" dirty="0" err="1">
                <a:latin typeface="Arial"/>
                <a:cs typeface="Arial"/>
              </a:rPr>
              <a:t>estacional</a:t>
            </a:r>
            <a:r>
              <a:rPr lang="en-US" sz="2400" dirty="0">
                <a:latin typeface="Arial"/>
                <a:cs typeface="Arial"/>
              </a:rPr>
              <a:t>.</a:t>
            </a:r>
          </a:p>
          <a:p>
            <a:pPr lvl="0" algn="just"/>
            <a:r>
              <a:rPr lang="en-US" sz="2400" dirty="0">
                <a:latin typeface="Arial"/>
                <a:cs typeface="Arial"/>
              </a:rPr>
              <a:t>Las </a:t>
            </a:r>
            <a:r>
              <a:rPr lang="en-US" sz="2400" dirty="0" err="1">
                <a:latin typeface="Arial"/>
                <a:cs typeface="Arial"/>
              </a:rPr>
              <a:t>necesidades</a:t>
            </a:r>
            <a:r>
              <a:rPr lang="en-US" sz="2400" dirty="0">
                <a:latin typeface="Arial"/>
                <a:cs typeface="Arial"/>
              </a:rPr>
              <a:t> de </a:t>
            </a:r>
            <a:r>
              <a:rPr lang="en-US" sz="2400" dirty="0" err="1">
                <a:latin typeface="Arial"/>
                <a:cs typeface="Arial"/>
              </a:rPr>
              <a:t>pruebas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adicionales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están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sometiendo</a:t>
            </a:r>
            <a:r>
              <a:rPr lang="en-US" sz="2400" dirty="0">
                <a:latin typeface="Arial"/>
                <a:cs typeface="Arial"/>
              </a:rPr>
              <a:t> a </a:t>
            </a:r>
            <a:r>
              <a:rPr lang="en-US" sz="2400" dirty="0" err="1">
                <a:latin typeface="Arial"/>
                <a:cs typeface="Arial"/>
              </a:rPr>
              <a:t>presión</a:t>
            </a:r>
            <a:r>
              <a:rPr lang="en-US" sz="2400" dirty="0">
                <a:latin typeface="Arial"/>
                <a:cs typeface="Arial"/>
              </a:rPr>
              <a:t> a la </a:t>
            </a:r>
            <a:r>
              <a:rPr lang="en-US" sz="2400" dirty="0" err="1">
                <a:latin typeface="Arial"/>
                <a:cs typeface="Arial"/>
              </a:rPr>
              <a:t>capacidad</a:t>
            </a:r>
            <a:r>
              <a:rPr lang="en-US" sz="2400" dirty="0">
                <a:latin typeface="Arial"/>
                <a:cs typeface="Arial"/>
              </a:rPr>
              <a:t> de </a:t>
            </a:r>
            <a:r>
              <a:rPr lang="en-US" sz="2400" dirty="0" err="1">
                <a:latin typeface="Arial"/>
                <a:cs typeface="Arial"/>
              </a:rPr>
              <a:t>laboratorio</a:t>
            </a:r>
            <a:r>
              <a:rPr lang="en-US" sz="2400" dirty="0">
                <a:latin typeface="Arial"/>
                <a:cs typeface="Arial"/>
              </a:rPr>
              <a:t>.</a:t>
            </a:r>
          </a:p>
        </p:txBody>
      </p:sp>
      <p:pic>
        <p:nvPicPr>
          <p:cNvPr id="5122" name="Picture 2" descr="A laboratory in Kyiv, Ukraine performing PCR tests.">
            <a:extLst>
              <a:ext uri="{FF2B5EF4-FFF2-40B4-BE49-F238E27FC236}">
                <a16:creationId xmlns:a16="http://schemas.microsoft.com/office/drawing/2014/main" id="{3C8C826B-223B-4541-B71B-394A89FE88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8161" y="883139"/>
            <a:ext cx="5002712" cy="3331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Why this year's bad flu season is good for the flu vaccine">
            <a:extLst>
              <a:ext uri="{FF2B5EF4-FFF2-40B4-BE49-F238E27FC236}">
                <a16:creationId xmlns:a16="http://schemas.microsoft.com/office/drawing/2014/main" id="{73A84E22-40F8-AF42-9B57-B4E07702CB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8161" y="4370394"/>
            <a:ext cx="3022163" cy="201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801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4DAFD-A0A3-4E9F-8BCD-8CF1E4335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Propuesta</a:t>
            </a:r>
            <a:r>
              <a:rPr lang="en-US" dirty="0"/>
              <a:t> de </a:t>
            </a:r>
            <a:r>
              <a:rPr lang="en-US" dirty="0" err="1"/>
              <a:t>orden</a:t>
            </a:r>
            <a:r>
              <a:rPr lang="en-US" dirty="0"/>
              <a:t> del </a:t>
            </a:r>
            <a:r>
              <a:rPr lang="en-US" dirty="0" err="1"/>
              <a:t>día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B10564-5E44-4E45-905F-4B41B230E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25 de </a:t>
            </a:r>
            <a:r>
              <a:rPr lang="en-US" dirty="0" err="1"/>
              <a:t>octubre</a:t>
            </a:r>
            <a:r>
              <a:rPr lang="en-US" dirty="0"/>
              <a:t> de 2020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E68DE2-6316-4455-9697-9ED7EF612B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744" y="1033272"/>
            <a:ext cx="5779211" cy="4018302"/>
          </a:xfrm>
        </p:spPr>
        <p:txBody>
          <a:bodyPr>
            <a:noAutofit/>
          </a:bodyPr>
          <a:lstStyle/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rgbClr val="DD8047"/>
              </a:buClr>
              <a:buSzPct val="60000"/>
              <a:buNone/>
              <a:defRPr/>
            </a:pPr>
            <a:r>
              <a:rPr lang="en-GB" sz="2000" b="1" dirty="0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Parte 1:</a:t>
            </a:r>
          </a:p>
          <a:p>
            <a:pPr defTabSz="1252538"/>
            <a:r>
              <a:rPr lang="en-US" sz="2000" i="1" dirty="0">
                <a:latin typeface="+mj-lt"/>
              </a:rPr>
              <a:t>08:45	</a:t>
            </a:r>
            <a:r>
              <a:rPr lang="en-US" sz="2000" i="1" dirty="0" err="1">
                <a:latin typeface="+mj-lt"/>
              </a:rPr>
              <a:t>Registro</a:t>
            </a:r>
            <a:endParaRPr lang="en-US" sz="2000" i="1" dirty="0">
              <a:latin typeface="+mj-lt"/>
            </a:endParaRPr>
          </a:p>
          <a:p>
            <a:pPr defTabSz="1252538"/>
            <a:r>
              <a:rPr lang="en-GB" sz="2000" i="1" dirty="0">
                <a:latin typeface="+mj-lt"/>
              </a:rPr>
              <a:t>09:00   	</a:t>
            </a:r>
            <a:r>
              <a:rPr lang="es-ES" sz="2000" i="1" dirty="0">
                <a:latin typeface="+mj-lt"/>
              </a:rPr>
              <a:t>Introducción</a:t>
            </a:r>
            <a:endParaRPr lang="en-US" sz="2000" dirty="0">
              <a:latin typeface="+mj-lt"/>
            </a:endParaRPr>
          </a:p>
          <a:p>
            <a:pPr defTabSz="1252538"/>
            <a:r>
              <a:rPr lang="en-GB" sz="2000" i="1" dirty="0">
                <a:latin typeface="+mj-lt"/>
              </a:rPr>
              <a:t>09:10 	</a:t>
            </a:r>
            <a:r>
              <a:rPr lang="en-GB" sz="2000" i="1" dirty="0" err="1">
                <a:latin typeface="+mj-lt"/>
              </a:rPr>
              <a:t>Objetivos</a:t>
            </a:r>
            <a:r>
              <a:rPr lang="en-GB" sz="2000" i="1" dirty="0">
                <a:latin typeface="+mj-lt"/>
              </a:rPr>
              <a:t> </a:t>
            </a:r>
            <a:r>
              <a:rPr lang="en-GB" sz="2000" i="1" dirty="0"/>
              <a:t>del </a:t>
            </a:r>
            <a:r>
              <a:rPr lang="en-GB" sz="2000" i="1" dirty="0" err="1">
                <a:latin typeface="+mj-lt"/>
              </a:rPr>
              <a:t>ejercicio</a:t>
            </a:r>
            <a:r>
              <a:rPr lang="en-GB" sz="2000" i="1" dirty="0">
                <a:latin typeface="+mj-lt"/>
              </a:rPr>
              <a:t> </a:t>
            </a:r>
            <a:r>
              <a:rPr lang="es-ES" sz="2000" i="1" dirty="0">
                <a:latin typeface="+mj-lt"/>
              </a:rPr>
              <a:t>y cómo proceder</a:t>
            </a:r>
            <a:endParaRPr lang="en-US" sz="2000" dirty="0">
              <a:latin typeface="+mj-lt"/>
            </a:endParaRPr>
          </a:p>
          <a:p>
            <a:pPr defTabSz="1252538"/>
            <a:r>
              <a:rPr lang="en-GB" sz="2000" i="1" dirty="0">
                <a:latin typeface="+mj-lt"/>
              </a:rPr>
              <a:t>09:15   	</a:t>
            </a:r>
            <a:r>
              <a:rPr lang="en-GB" sz="2000" i="1" dirty="0" err="1">
                <a:latin typeface="+mj-lt"/>
              </a:rPr>
              <a:t>Simulación</a:t>
            </a:r>
            <a:r>
              <a:rPr lang="en-GB" sz="2000" i="1" dirty="0">
                <a:latin typeface="+mj-lt"/>
              </a:rPr>
              <a:t> </a:t>
            </a:r>
            <a:r>
              <a:rPr lang="en-GB" sz="2000" i="1" dirty="0" err="1">
                <a:latin typeface="+mj-lt"/>
              </a:rPr>
              <a:t>teórica</a:t>
            </a:r>
            <a:endParaRPr lang="en-GB" sz="2000" i="1" dirty="0">
              <a:latin typeface="+mj-lt"/>
            </a:endParaRPr>
          </a:p>
          <a:p>
            <a:pPr defTabSz="1252538"/>
            <a:r>
              <a:rPr lang="en-GB" sz="2000" i="1" dirty="0">
                <a:latin typeface="+mj-lt"/>
              </a:rPr>
              <a:t>10:45	</a:t>
            </a:r>
            <a:r>
              <a:rPr lang="en-GB" sz="2000" i="1" dirty="0" err="1">
                <a:latin typeface="+mj-lt"/>
              </a:rPr>
              <a:t>Pausa</a:t>
            </a:r>
            <a:r>
              <a:rPr lang="en-GB" sz="2000" i="1" dirty="0">
                <a:latin typeface="+mj-lt"/>
              </a:rPr>
              <a:t> para café (15 min)</a:t>
            </a:r>
            <a:endParaRPr lang="en-US" sz="2000" dirty="0">
              <a:latin typeface="+mj-lt"/>
            </a:endParaRPr>
          </a:p>
          <a:p>
            <a:pPr defTabSz="1252538"/>
            <a:r>
              <a:rPr lang="en-GB" sz="2000" i="1" dirty="0">
                <a:latin typeface="+mj-lt"/>
              </a:rPr>
              <a:t>11:00	</a:t>
            </a:r>
            <a:r>
              <a:rPr lang="en-GB" sz="2000" i="1" dirty="0" err="1">
                <a:latin typeface="+mj-lt"/>
              </a:rPr>
              <a:t>Simulación</a:t>
            </a:r>
            <a:r>
              <a:rPr lang="en-GB" sz="2000" i="1" dirty="0">
                <a:latin typeface="+mj-lt"/>
              </a:rPr>
              <a:t> </a:t>
            </a:r>
            <a:r>
              <a:rPr lang="en-GB" sz="2000" i="1" dirty="0" err="1">
                <a:latin typeface="+mj-lt"/>
              </a:rPr>
              <a:t>teórica</a:t>
            </a:r>
            <a:endParaRPr lang="en-GB" sz="2000" i="1" dirty="0">
              <a:latin typeface="+mj-lt"/>
            </a:endParaRPr>
          </a:p>
          <a:p>
            <a:pPr defTabSz="1252538"/>
            <a:r>
              <a:rPr lang="en-GB" sz="2000" i="1" dirty="0">
                <a:latin typeface="+mj-lt"/>
              </a:rPr>
              <a:t>12:30	</a:t>
            </a:r>
            <a:r>
              <a:rPr lang="es-ES" sz="2000" i="1" dirty="0">
                <a:latin typeface="+mj-lt"/>
              </a:rPr>
              <a:t>Debate posterior al ejercicio</a:t>
            </a:r>
            <a:endParaRPr lang="en-US" sz="2000" dirty="0">
              <a:latin typeface="+mj-lt"/>
            </a:endParaRPr>
          </a:p>
          <a:p>
            <a:pPr defTabSz="1252538"/>
            <a:r>
              <a:rPr lang="en-GB" sz="2000" i="1" dirty="0">
                <a:latin typeface="+mj-lt"/>
              </a:rPr>
              <a:t>13:00 	Fin de la parte 1</a:t>
            </a:r>
          </a:p>
          <a:p>
            <a:pPr defTabSz="1252538"/>
            <a:r>
              <a:rPr lang="en-US" sz="2000" i="1" dirty="0">
                <a:latin typeface="+mj-lt"/>
              </a:rPr>
              <a:t>13:00	</a:t>
            </a:r>
            <a:r>
              <a:rPr lang="en-US" sz="2000" i="1" dirty="0" err="1">
                <a:latin typeface="+mj-lt"/>
              </a:rPr>
              <a:t>Almuerzo</a:t>
            </a:r>
            <a:endParaRPr lang="en-US" sz="2000" dirty="0"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345226-480B-414B-AA22-2B6F837BB1F0}"/>
              </a:ext>
            </a:extLst>
          </p:cNvPr>
          <p:cNvSpPr txBox="1"/>
          <p:nvPr/>
        </p:nvSpPr>
        <p:spPr>
          <a:xfrm>
            <a:off x="6056478" y="1033272"/>
            <a:ext cx="6115520" cy="27520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en-GB" sz="1400" b="1" dirty="0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Parte 2: 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en-US" sz="1400" dirty="0">
                <a:solidFill>
                  <a:srgbClr val="383838"/>
                </a:solidFill>
                <a:cs typeface="Calibri" panose="020F0502020204030204" pitchFamily="34" charset="0"/>
              </a:rPr>
              <a:t>09:00   </a:t>
            </a:r>
            <a:r>
              <a:rPr lang="en-US" sz="1400" dirty="0" err="1">
                <a:solidFill>
                  <a:srgbClr val="383838"/>
                </a:solidFill>
                <a:cs typeface="Calibri" panose="020F0502020204030204" pitchFamily="34" charset="0"/>
              </a:rPr>
              <a:t>Resumen</a:t>
            </a:r>
            <a:endParaRPr lang="en-US" sz="1400" dirty="0">
              <a:solidFill>
                <a:srgbClr val="383838"/>
              </a:solidFill>
              <a:cs typeface="Calibri" panose="020F0502020204030204" pitchFamily="34" charset="0"/>
            </a:endParaRP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en-US" sz="1400" dirty="0">
                <a:solidFill>
                  <a:srgbClr val="383838"/>
                </a:solidFill>
                <a:cs typeface="Calibri" panose="020F0502020204030204" pitchFamily="34" charset="0"/>
              </a:rPr>
              <a:t>09:15   </a:t>
            </a:r>
            <a:r>
              <a:rPr lang="en-US" sz="1400" dirty="0" err="1">
                <a:solidFill>
                  <a:srgbClr val="383838"/>
                </a:solidFill>
                <a:cs typeface="Calibri" panose="020F0502020204030204" pitchFamily="34" charset="0"/>
              </a:rPr>
              <a:t>Análisis</a:t>
            </a:r>
            <a:r>
              <a:rPr lang="en-US" sz="1400" dirty="0">
                <a:solidFill>
                  <a:srgbClr val="383838"/>
                </a:solidFill>
                <a:cs typeface="Calibri" panose="020F0502020204030204" pitchFamily="34" charset="0"/>
              </a:rPr>
              <a:t> de </a:t>
            </a:r>
            <a:r>
              <a:rPr lang="en-US" sz="1400" dirty="0" err="1">
                <a:solidFill>
                  <a:srgbClr val="383838"/>
                </a:solidFill>
                <a:cs typeface="Calibri" panose="020F0502020204030204" pitchFamily="34" charset="0"/>
              </a:rPr>
              <a:t>deficiencias</a:t>
            </a:r>
            <a:r>
              <a:rPr lang="en-US" sz="1400" dirty="0">
                <a:solidFill>
                  <a:srgbClr val="383838"/>
                </a:solidFill>
                <a:cs typeface="Calibri" panose="020F0502020204030204" pitchFamily="34" charset="0"/>
              </a:rPr>
              <a:t> y </a:t>
            </a:r>
            <a:r>
              <a:rPr lang="en-US" sz="1400" dirty="0" err="1">
                <a:solidFill>
                  <a:srgbClr val="383838"/>
                </a:solidFill>
                <a:cs typeface="Calibri" panose="020F0502020204030204" pitchFamily="34" charset="0"/>
              </a:rPr>
              <a:t>planificación</a:t>
            </a:r>
            <a:r>
              <a:rPr lang="en-US" sz="1400" dirty="0">
                <a:solidFill>
                  <a:srgbClr val="383838"/>
                </a:solidFill>
                <a:cs typeface="Calibri" panose="020F0502020204030204" pitchFamily="34" charset="0"/>
              </a:rPr>
              <a:t> de la </a:t>
            </a:r>
            <a:r>
              <a:rPr lang="en-US" sz="1400" dirty="0" err="1">
                <a:solidFill>
                  <a:srgbClr val="383838"/>
                </a:solidFill>
                <a:cs typeface="Calibri" panose="020F0502020204030204" pitchFamily="34" charset="0"/>
              </a:rPr>
              <a:t>acción</a:t>
            </a:r>
            <a:r>
              <a:rPr lang="en-US" sz="1400" dirty="0">
                <a:solidFill>
                  <a:srgbClr val="383838"/>
                </a:solidFill>
                <a:cs typeface="Calibri" panose="020F0502020204030204" pitchFamily="34" charset="0"/>
              </a:rPr>
              <a:t> </a:t>
            </a:r>
            <a:r>
              <a:rPr lang="en-US" sz="1200" i="1" dirty="0">
                <a:solidFill>
                  <a:srgbClr val="383838"/>
                </a:solidFill>
                <a:cs typeface="Calibri" panose="020F0502020204030204" pitchFamily="34" charset="0"/>
              </a:rPr>
              <a:t>(</a:t>
            </a:r>
            <a:r>
              <a:rPr lang="en-US" sz="1200" i="1" dirty="0" err="1">
                <a:solidFill>
                  <a:srgbClr val="383838"/>
                </a:solidFill>
                <a:cs typeface="Calibri" panose="020F0502020204030204" pitchFamily="34" charset="0"/>
              </a:rPr>
              <a:t>trabajo</a:t>
            </a:r>
            <a:r>
              <a:rPr lang="en-US" sz="1200" i="1" dirty="0">
                <a:solidFill>
                  <a:srgbClr val="383838"/>
                </a:solidFill>
                <a:cs typeface="Calibri" panose="020F0502020204030204" pitchFamily="34" charset="0"/>
              </a:rPr>
              <a:t> </a:t>
            </a:r>
            <a:r>
              <a:rPr lang="en-US" sz="1200" i="1" dirty="0" err="1">
                <a:solidFill>
                  <a:srgbClr val="383838"/>
                </a:solidFill>
                <a:cs typeface="Calibri" panose="020F0502020204030204" pitchFamily="34" charset="0"/>
              </a:rPr>
              <a:t>en</a:t>
            </a:r>
            <a:r>
              <a:rPr lang="en-US" sz="1200" i="1" dirty="0">
                <a:solidFill>
                  <a:srgbClr val="383838"/>
                </a:solidFill>
                <a:cs typeface="Calibri" panose="020F0502020204030204" pitchFamily="34" charset="0"/>
              </a:rPr>
              <a:t> </a:t>
            </a:r>
            <a:r>
              <a:rPr lang="en-US" sz="1200" i="1" dirty="0" err="1">
                <a:solidFill>
                  <a:srgbClr val="383838"/>
                </a:solidFill>
                <a:cs typeface="Calibri" panose="020F0502020204030204" pitchFamily="34" charset="0"/>
              </a:rPr>
              <a:t>grupo</a:t>
            </a:r>
            <a:r>
              <a:rPr lang="en-US" sz="1200" i="1" dirty="0">
                <a:solidFill>
                  <a:srgbClr val="383838"/>
                </a:solidFill>
                <a:cs typeface="Calibri" panose="020F0502020204030204" pitchFamily="34" charset="0"/>
              </a:rPr>
              <a:t>) 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en-US" sz="1400" dirty="0">
                <a:solidFill>
                  <a:srgbClr val="383838"/>
                </a:solidFill>
                <a:cs typeface="Calibri" panose="020F0502020204030204" pitchFamily="34" charset="0"/>
              </a:rPr>
              <a:t>10:30   </a:t>
            </a:r>
            <a:r>
              <a:rPr lang="en-US" sz="1400" dirty="0" err="1">
                <a:solidFill>
                  <a:srgbClr val="383838"/>
                </a:solidFill>
                <a:cs typeface="Calibri" panose="020F0502020204030204" pitchFamily="34" charset="0"/>
              </a:rPr>
              <a:t>Pausa</a:t>
            </a:r>
            <a:r>
              <a:rPr lang="en-US" sz="1400" dirty="0">
                <a:solidFill>
                  <a:srgbClr val="383838"/>
                </a:solidFill>
                <a:cs typeface="Calibri" panose="020F0502020204030204" pitchFamily="34" charset="0"/>
              </a:rPr>
              <a:t> para café (15 min)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en-US" sz="1400" dirty="0">
                <a:solidFill>
                  <a:srgbClr val="383838"/>
                </a:solidFill>
                <a:cs typeface="Calibri" panose="020F0502020204030204" pitchFamily="34" charset="0"/>
              </a:rPr>
              <a:t>10:45   </a:t>
            </a:r>
            <a:r>
              <a:rPr lang="en-US" sz="1400" dirty="0" err="1">
                <a:solidFill>
                  <a:srgbClr val="383838"/>
                </a:solidFill>
                <a:cs typeface="Calibri" panose="020F0502020204030204" pitchFamily="34" charset="0"/>
              </a:rPr>
              <a:t>Continuación</a:t>
            </a:r>
            <a:r>
              <a:rPr lang="en-US" sz="1400" dirty="0">
                <a:solidFill>
                  <a:srgbClr val="383838"/>
                </a:solidFill>
                <a:cs typeface="Calibri" panose="020F0502020204030204" pitchFamily="34" charset="0"/>
              </a:rPr>
              <a:t> de la </a:t>
            </a:r>
            <a:r>
              <a:rPr lang="en-US" sz="1400" dirty="0" err="1">
                <a:solidFill>
                  <a:srgbClr val="383838"/>
                </a:solidFill>
                <a:cs typeface="Calibri" panose="020F0502020204030204" pitchFamily="34" charset="0"/>
              </a:rPr>
              <a:t>planificación</a:t>
            </a:r>
            <a:r>
              <a:rPr lang="en-US" sz="1400" dirty="0">
                <a:solidFill>
                  <a:srgbClr val="383838"/>
                </a:solidFill>
                <a:cs typeface="Calibri" panose="020F0502020204030204" pitchFamily="34" charset="0"/>
              </a:rPr>
              <a:t> de la </a:t>
            </a:r>
            <a:r>
              <a:rPr lang="en-US" sz="1400" dirty="0" err="1">
                <a:solidFill>
                  <a:srgbClr val="383838"/>
                </a:solidFill>
                <a:cs typeface="Calibri" panose="020F0502020204030204" pitchFamily="34" charset="0"/>
              </a:rPr>
              <a:t>acción</a:t>
            </a:r>
            <a:r>
              <a:rPr lang="en-US" sz="1400" dirty="0">
                <a:solidFill>
                  <a:srgbClr val="383838"/>
                </a:solidFill>
                <a:cs typeface="Calibri" panose="020F0502020204030204" pitchFamily="34" charset="0"/>
              </a:rPr>
              <a:t> </a:t>
            </a:r>
            <a:r>
              <a:rPr lang="en-US" sz="1400" i="1" dirty="0">
                <a:solidFill>
                  <a:srgbClr val="383838"/>
                </a:solidFill>
                <a:cs typeface="Calibri" panose="020F0502020204030204" pitchFamily="34" charset="0"/>
              </a:rPr>
              <a:t>(</a:t>
            </a:r>
            <a:r>
              <a:rPr lang="en-US" sz="1400" i="1" dirty="0" err="1">
                <a:solidFill>
                  <a:srgbClr val="383838"/>
                </a:solidFill>
                <a:cs typeface="Calibri" panose="020F0502020204030204" pitchFamily="34" charset="0"/>
              </a:rPr>
              <a:t>trabajo</a:t>
            </a:r>
            <a:r>
              <a:rPr lang="en-US" sz="1400" i="1" dirty="0">
                <a:solidFill>
                  <a:srgbClr val="383838"/>
                </a:solidFill>
                <a:cs typeface="Calibri" panose="020F0502020204030204" pitchFamily="34" charset="0"/>
              </a:rPr>
              <a:t> </a:t>
            </a:r>
            <a:r>
              <a:rPr lang="en-US" sz="1400" i="1" dirty="0" err="1">
                <a:solidFill>
                  <a:srgbClr val="383838"/>
                </a:solidFill>
                <a:cs typeface="Calibri" panose="020F0502020204030204" pitchFamily="34" charset="0"/>
              </a:rPr>
              <a:t>en</a:t>
            </a:r>
            <a:r>
              <a:rPr lang="en-US" sz="1400" i="1" dirty="0">
                <a:solidFill>
                  <a:srgbClr val="383838"/>
                </a:solidFill>
                <a:cs typeface="Calibri" panose="020F0502020204030204" pitchFamily="34" charset="0"/>
              </a:rPr>
              <a:t> </a:t>
            </a:r>
            <a:r>
              <a:rPr lang="en-US" sz="1400" i="1" dirty="0" err="1">
                <a:solidFill>
                  <a:srgbClr val="383838"/>
                </a:solidFill>
                <a:cs typeface="Calibri" panose="020F0502020204030204" pitchFamily="34" charset="0"/>
              </a:rPr>
              <a:t>grupo</a:t>
            </a:r>
            <a:r>
              <a:rPr lang="en-US" sz="1400" i="1" dirty="0">
                <a:solidFill>
                  <a:srgbClr val="383838"/>
                </a:solidFill>
                <a:cs typeface="Calibri" panose="020F0502020204030204" pitchFamily="34" charset="0"/>
              </a:rPr>
              <a:t>) 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en-US" sz="1400" dirty="0">
                <a:solidFill>
                  <a:srgbClr val="383838"/>
                </a:solidFill>
                <a:cs typeface="Calibri" panose="020F0502020204030204" pitchFamily="34" charset="0"/>
              </a:rPr>
              <a:t>11:30   </a:t>
            </a:r>
            <a:r>
              <a:rPr lang="en-US" sz="1400" dirty="0" err="1">
                <a:solidFill>
                  <a:srgbClr val="383838"/>
                </a:solidFill>
                <a:cs typeface="Calibri" panose="020F0502020204030204" pitchFamily="34" charset="0"/>
              </a:rPr>
              <a:t>Consolidación</a:t>
            </a:r>
            <a:r>
              <a:rPr lang="en-US" sz="1400" dirty="0">
                <a:solidFill>
                  <a:srgbClr val="383838"/>
                </a:solidFill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383838"/>
                </a:solidFill>
                <a:cs typeface="Calibri" panose="020F0502020204030204" pitchFamily="34" charset="0"/>
              </a:rPr>
              <a:t>en</a:t>
            </a:r>
            <a:r>
              <a:rPr lang="en-US" sz="1400" dirty="0">
                <a:solidFill>
                  <a:srgbClr val="383838"/>
                </a:solidFill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383838"/>
                </a:solidFill>
                <a:cs typeface="Calibri" panose="020F0502020204030204" pitchFamily="34" charset="0"/>
              </a:rPr>
              <a:t>sesión</a:t>
            </a:r>
            <a:r>
              <a:rPr lang="en-US" sz="1400" dirty="0">
                <a:solidFill>
                  <a:srgbClr val="383838"/>
                </a:solidFill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383838"/>
                </a:solidFill>
                <a:cs typeface="Calibri" panose="020F0502020204030204" pitchFamily="34" charset="0"/>
              </a:rPr>
              <a:t>plenaria</a:t>
            </a:r>
            <a:endParaRPr lang="en-US" sz="1400" dirty="0">
              <a:solidFill>
                <a:srgbClr val="383838"/>
              </a:solidFill>
              <a:cs typeface="Calibri" panose="020F0502020204030204" pitchFamily="34" charset="0"/>
            </a:endParaRP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en-US" sz="1400" dirty="0">
                <a:solidFill>
                  <a:srgbClr val="383838"/>
                </a:solidFill>
                <a:cs typeface="Calibri" panose="020F0502020204030204" pitchFamily="34" charset="0"/>
              </a:rPr>
              <a:t>12:00   </a:t>
            </a:r>
            <a:r>
              <a:rPr lang="en-US" sz="1400" dirty="0" err="1">
                <a:solidFill>
                  <a:srgbClr val="383838"/>
                </a:solidFill>
                <a:cs typeface="Calibri" panose="020F0502020204030204" pitchFamily="34" charset="0"/>
              </a:rPr>
              <a:t>Conclusiones</a:t>
            </a:r>
            <a:r>
              <a:rPr lang="en-US" sz="1400" dirty="0">
                <a:solidFill>
                  <a:srgbClr val="383838"/>
                </a:solidFill>
                <a:cs typeface="Calibri" panose="020F0502020204030204" pitchFamily="34" charset="0"/>
              </a:rPr>
              <a:t> y </a:t>
            </a:r>
            <a:r>
              <a:rPr lang="en-US" sz="1400" dirty="0" err="1">
                <a:solidFill>
                  <a:srgbClr val="383838"/>
                </a:solidFill>
                <a:cs typeface="Calibri" panose="020F0502020204030204" pitchFamily="34" charset="0"/>
              </a:rPr>
              <a:t>próximos</a:t>
            </a:r>
            <a:r>
              <a:rPr lang="en-US" sz="1400" dirty="0">
                <a:solidFill>
                  <a:srgbClr val="383838"/>
                </a:solidFill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383838"/>
                </a:solidFill>
                <a:cs typeface="Calibri" panose="020F0502020204030204" pitchFamily="34" charset="0"/>
              </a:rPr>
              <a:t>pasos</a:t>
            </a:r>
            <a:endParaRPr lang="en-US" sz="1400" dirty="0">
              <a:solidFill>
                <a:srgbClr val="383838"/>
              </a:solidFill>
              <a:cs typeface="Calibri" panose="020F0502020204030204" pitchFamily="34" charset="0"/>
            </a:endParaRP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en-US" sz="1400" dirty="0">
                <a:solidFill>
                  <a:srgbClr val="383838"/>
                </a:solidFill>
                <a:cs typeface="Calibri" panose="020F0502020204030204" pitchFamily="34" charset="0"/>
              </a:rPr>
              <a:t>12:30   </a:t>
            </a:r>
            <a:r>
              <a:rPr lang="en-US" sz="1400" dirty="0" err="1">
                <a:solidFill>
                  <a:srgbClr val="383838"/>
                </a:solidFill>
                <a:cs typeface="Calibri" panose="020F0502020204030204" pitchFamily="34" charset="0"/>
              </a:rPr>
              <a:t>Clausura</a:t>
            </a:r>
            <a:endParaRPr lang="en-US" sz="1400" dirty="0">
              <a:solidFill>
                <a:srgbClr val="383838"/>
              </a:solidFill>
              <a:cs typeface="Calibri" panose="020F0502020204030204" pitchFamily="34" charset="0"/>
            </a:endParaRPr>
          </a:p>
          <a:p>
            <a:endParaRPr lang="en-US" sz="2000" dirty="0">
              <a:latin typeface="+mj-lt"/>
              <a:cs typeface="Calibri" panose="020F050202020403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0FE309E-CD75-4C2F-817D-B24489667C9A}"/>
              </a:ext>
            </a:extLst>
          </p:cNvPr>
          <p:cNvCxnSpPr>
            <a:cxnSpLocks/>
          </p:cNvCxnSpPr>
          <p:nvPr/>
        </p:nvCxnSpPr>
        <p:spPr>
          <a:xfrm>
            <a:off x="5963767" y="1033272"/>
            <a:ext cx="0" cy="4018302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1223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Sesión</a:t>
            </a:r>
            <a:r>
              <a:rPr lang="en-US" dirty="0"/>
              <a:t> 3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26 de </a:t>
            </a:r>
            <a:r>
              <a:rPr lang="en-US" dirty="0" err="1"/>
              <a:t>octubre</a:t>
            </a:r>
            <a:r>
              <a:rPr lang="en-US" dirty="0"/>
              <a:t> de 2020</a:t>
            </a:r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E1A5D3E-4752-4F3C-9F21-38026AD79F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sz="1800" b="1" dirty="0" err="1">
                <a:solidFill>
                  <a:schemeClr val="accent3"/>
                </a:solidFill>
                <a:latin typeface="Arial"/>
                <a:cs typeface="Arial"/>
              </a:rPr>
              <a:t>Preguntas</a:t>
            </a:r>
            <a:r>
              <a:rPr lang="en-US" sz="1800" b="1" dirty="0">
                <a:solidFill>
                  <a:schemeClr val="accent3"/>
                </a:solidFill>
                <a:latin typeface="Arial"/>
                <a:cs typeface="Arial"/>
              </a:rPr>
              <a:t> para el debate</a:t>
            </a:r>
            <a:endParaRPr lang="en-US" sz="1800" dirty="0">
              <a:solidFill>
                <a:schemeClr val="accent3"/>
              </a:solidFill>
              <a:latin typeface="Arial"/>
              <a:cs typeface="Arial"/>
            </a:endParaRP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sz="1800" dirty="0">
                <a:latin typeface="Arial"/>
                <a:cs typeface="Arial"/>
              </a:rPr>
              <a:t>¿</a:t>
            </a:r>
            <a:r>
              <a:rPr lang="en-US" sz="1800" dirty="0" err="1">
                <a:latin typeface="Arial"/>
                <a:cs typeface="Arial"/>
              </a:rPr>
              <a:t>Cómo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confirmará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usted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si</a:t>
            </a:r>
            <a:r>
              <a:rPr lang="en-US" sz="1800" dirty="0">
                <a:latin typeface="Arial"/>
                <a:cs typeface="Arial"/>
              </a:rPr>
              <a:t> el </a:t>
            </a:r>
            <a:r>
              <a:rPr lang="en-US" sz="1800" dirty="0" err="1">
                <a:latin typeface="Arial"/>
                <a:cs typeface="Arial"/>
              </a:rPr>
              <a:t>paciente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tiene</a:t>
            </a:r>
            <a:r>
              <a:rPr lang="en-US" sz="1800" dirty="0">
                <a:latin typeface="Arial"/>
                <a:cs typeface="Arial"/>
              </a:rPr>
              <a:t> COVID-19, un </a:t>
            </a:r>
            <a:r>
              <a:rPr lang="en-US" sz="1800" dirty="0" err="1">
                <a:latin typeface="Arial"/>
                <a:cs typeface="Arial"/>
              </a:rPr>
              <a:t>resfriado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común</a:t>
            </a:r>
            <a:r>
              <a:rPr lang="en-US" sz="1800" dirty="0">
                <a:latin typeface="Arial"/>
                <a:cs typeface="Arial"/>
              </a:rPr>
              <a:t> o gripe? </a:t>
            </a:r>
          </a:p>
          <a:p>
            <a:pPr marL="1257300" lvl="2" indent="-34290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sz="1800" dirty="0">
                <a:latin typeface="Arial"/>
                <a:cs typeface="Arial"/>
              </a:rPr>
              <a:t>¿</a:t>
            </a:r>
            <a:r>
              <a:rPr lang="en-US" sz="1800" dirty="0" err="1">
                <a:latin typeface="Arial"/>
                <a:cs typeface="Arial"/>
              </a:rPr>
              <a:t>En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qué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laboratorio</a:t>
            </a:r>
            <a:r>
              <a:rPr lang="en-US" sz="1800" dirty="0">
                <a:latin typeface="Arial"/>
                <a:cs typeface="Arial"/>
              </a:rPr>
              <a:t> se </a:t>
            </a:r>
            <a:r>
              <a:rPr lang="en-US" sz="1800" dirty="0" err="1">
                <a:latin typeface="Arial"/>
                <a:cs typeface="Arial"/>
              </a:rPr>
              <a:t>realizará</a:t>
            </a:r>
            <a:r>
              <a:rPr lang="en-US" sz="1800" dirty="0">
                <a:latin typeface="Arial"/>
                <a:cs typeface="Arial"/>
              </a:rPr>
              <a:t> la </a:t>
            </a:r>
            <a:r>
              <a:rPr lang="en-US" sz="1800" dirty="0" err="1">
                <a:latin typeface="Arial"/>
                <a:cs typeface="Arial"/>
              </a:rPr>
              <a:t>prueba</a:t>
            </a:r>
            <a:r>
              <a:rPr lang="en-US" sz="1800" dirty="0">
                <a:latin typeface="Arial"/>
                <a:cs typeface="Arial"/>
              </a:rPr>
              <a:t>? ¿Este </a:t>
            </a:r>
            <a:r>
              <a:rPr lang="en-US" sz="1800" dirty="0" err="1">
                <a:latin typeface="Arial"/>
                <a:cs typeface="Arial"/>
              </a:rPr>
              <a:t>laboratorio</a:t>
            </a:r>
            <a:r>
              <a:rPr lang="en-US" sz="1800" dirty="0">
                <a:latin typeface="Arial"/>
                <a:cs typeface="Arial"/>
              </a:rPr>
              <a:t> dispone del </a:t>
            </a:r>
            <a:r>
              <a:rPr lang="en-US" sz="1800" dirty="0" err="1">
                <a:latin typeface="Arial"/>
                <a:cs typeface="Arial"/>
              </a:rPr>
              <a:t>equipo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apropiado</a:t>
            </a:r>
            <a:r>
              <a:rPr lang="en-US" sz="1800" dirty="0">
                <a:latin typeface="Arial"/>
                <a:cs typeface="Arial"/>
              </a:rPr>
              <a:t>, </a:t>
            </a:r>
            <a:r>
              <a:rPr lang="en-US" sz="1800" dirty="0" err="1">
                <a:latin typeface="Arial"/>
                <a:cs typeface="Arial"/>
              </a:rPr>
              <a:t>incluido</a:t>
            </a:r>
            <a:r>
              <a:rPr lang="en-US" sz="1800" dirty="0">
                <a:latin typeface="Arial"/>
                <a:cs typeface="Arial"/>
              </a:rPr>
              <a:t> EPP? </a:t>
            </a:r>
          </a:p>
          <a:p>
            <a:pPr marL="1257300" lvl="2" indent="-34290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sz="1800" dirty="0">
                <a:latin typeface="Arial"/>
                <a:cs typeface="Arial"/>
              </a:rPr>
              <a:t>¿</a:t>
            </a:r>
            <a:r>
              <a:rPr lang="en-US" sz="1800" dirty="0" err="1">
                <a:latin typeface="Arial"/>
                <a:cs typeface="Arial"/>
              </a:rPr>
              <a:t>Cuánto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demorará</a:t>
            </a:r>
            <a:r>
              <a:rPr lang="en-US" sz="1800" dirty="0">
                <a:latin typeface="Arial"/>
                <a:cs typeface="Arial"/>
              </a:rPr>
              <a:t> la </a:t>
            </a:r>
            <a:r>
              <a:rPr lang="en-US" sz="1800" dirty="0" err="1">
                <a:latin typeface="Arial"/>
                <a:cs typeface="Arial"/>
              </a:rPr>
              <a:t>confirmación</a:t>
            </a:r>
            <a:r>
              <a:rPr lang="en-US" sz="1800" dirty="0">
                <a:latin typeface="Arial"/>
                <a:cs typeface="Arial"/>
              </a:rPr>
              <a:t>? </a:t>
            </a:r>
          </a:p>
          <a:p>
            <a:pPr marL="1257300" lvl="2" indent="-34290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sz="1800" dirty="0">
                <a:latin typeface="Arial"/>
                <a:cs typeface="Arial"/>
              </a:rPr>
              <a:t>¿</a:t>
            </a:r>
            <a:r>
              <a:rPr lang="en-US" sz="1800" dirty="0" err="1">
                <a:latin typeface="Arial"/>
                <a:cs typeface="Arial"/>
              </a:rPr>
              <a:t>Cómo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compartirá</a:t>
            </a:r>
            <a:r>
              <a:rPr lang="en-US" sz="1800" dirty="0">
                <a:latin typeface="Arial"/>
                <a:cs typeface="Arial"/>
              </a:rPr>
              <a:t> sus </a:t>
            </a:r>
            <a:r>
              <a:rPr lang="en-US" sz="1800" dirty="0" err="1">
                <a:latin typeface="Arial"/>
                <a:cs typeface="Arial"/>
              </a:rPr>
              <a:t>datos</a:t>
            </a:r>
            <a:r>
              <a:rPr lang="en-US" sz="1800" dirty="0">
                <a:latin typeface="Arial"/>
                <a:cs typeface="Arial"/>
              </a:rPr>
              <a:t> de </a:t>
            </a:r>
            <a:r>
              <a:rPr lang="en-US" sz="1800" dirty="0" err="1">
                <a:latin typeface="Arial"/>
                <a:cs typeface="Arial"/>
              </a:rPr>
              <a:t>casos</a:t>
            </a:r>
            <a:r>
              <a:rPr lang="en-US" sz="1800" dirty="0">
                <a:latin typeface="Arial"/>
                <a:cs typeface="Arial"/>
              </a:rPr>
              <a:t> de COVID-19 a </a:t>
            </a:r>
            <a:r>
              <a:rPr lang="en-US" sz="1800" dirty="0" err="1">
                <a:latin typeface="Arial"/>
                <a:cs typeface="Arial"/>
              </a:rPr>
              <a:t>nivel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nacional</a:t>
            </a:r>
            <a:r>
              <a:rPr lang="en-US" sz="1800" dirty="0">
                <a:latin typeface="Arial"/>
                <a:cs typeface="Arial"/>
              </a:rPr>
              <a:t> e </a:t>
            </a:r>
            <a:r>
              <a:rPr lang="en-US" sz="1800" dirty="0" err="1">
                <a:latin typeface="Arial"/>
                <a:cs typeface="Arial"/>
              </a:rPr>
              <a:t>internacional</a:t>
            </a:r>
            <a:r>
              <a:rPr lang="en-US" sz="1800" dirty="0">
                <a:latin typeface="Arial"/>
                <a:cs typeface="Arial"/>
              </a:rPr>
              <a:t>?</a:t>
            </a:r>
          </a:p>
          <a:p>
            <a:pPr marL="1257300" lvl="2" indent="-34290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sz="1800" dirty="0">
                <a:latin typeface="Arial"/>
                <a:cs typeface="Arial"/>
              </a:rPr>
              <a:t>¿</a:t>
            </a:r>
            <a:r>
              <a:rPr lang="en-US" sz="1800" dirty="0" err="1">
                <a:latin typeface="Arial"/>
                <a:cs typeface="Arial"/>
              </a:rPr>
              <a:t>En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sus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procesos</a:t>
            </a:r>
            <a:r>
              <a:rPr lang="en-US" sz="1800" dirty="0">
                <a:latin typeface="Arial"/>
                <a:cs typeface="Arial"/>
              </a:rPr>
              <a:t> de </a:t>
            </a:r>
            <a:r>
              <a:rPr lang="en-US" sz="1800" dirty="0" err="1">
                <a:latin typeface="Arial"/>
                <a:cs typeface="Arial"/>
              </a:rPr>
              <a:t>planificación</a:t>
            </a:r>
            <a:r>
              <a:rPr lang="en-US" sz="1800" dirty="0">
                <a:latin typeface="Arial"/>
                <a:cs typeface="Arial"/>
              </a:rPr>
              <a:t> se </a:t>
            </a:r>
            <a:r>
              <a:rPr lang="en-US" sz="1800" dirty="0" err="1">
                <a:latin typeface="Arial"/>
                <a:cs typeface="Arial"/>
              </a:rPr>
              <a:t>incluye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compartir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dichos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datos</a:t>
            </a:r>
            <a:r>
              <a:rPr lang="en-US" sz="1800" dirty="0">
                <a:latin typeface="Arial"/>
                <a:cs typeface="Arial"/>
              </a:rPr>
              <a:t>?   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sz="1800" dirty="0">
                <a:latin typeface="Arial"/>
                <a:cs typeface="Arial"/>
              </a:rPr>
              <a:t>¿A </a:t>
            </a:r>
            <a:r>
              <a:rPr lang="en-US" sz="1800" dirty="0" err="1">
                <a:latin typeface="Arial"/>
                <a:cs typeface="Arial"/>
              </a:rPr>
              <a:t>quién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es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necesario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informar</a:t>
            </a:r>
            <a:r>
              <a:rPr lang="en-US" sz="1800" dirty="0">
                <a:latin typeface="Arial"/>
                <a:cs typeface="Arial"/>
              </a:rPr>
              <a:t> de </a:t>
            </a:r>
            <a:r>
              <a:rPr lang="en-US" sz="1800" dirty="0" err="1">
                <a:latin typeface="Arial"/>
                <a:cs typeface="Arial"/>
              </a:rPr>
              <a:t>los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resultados</a:t>
            </a:r>
            <a:r>
              <a:rPr lang="en-US" sz="1800" dirty="0">
                <a:latin typeface="Arial"/>
                <a:cs typeface="Arial"/>
              </a:rPr>
              <a:t>? 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sz="1800" dirty="0">
                <a:latin typeface="Arial"/>
                <a:cs typeface="Arial"/>
              </a:rPr>
              <a:t>¿</a:t>
            </a:r>
            <a:r>
              <a:rPr lang="en-US" sz="1800" dirty="0" err="1">
                <a:latin typeface="Arial"/>
                <a:cs typeface="Arial"/>
              </a:rPr>
              <a:t>Cuenta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usted</a:t>
            </a:r>
            <a:r>
              <a:rPr lang="en-US" sz="1800" dirty="0">
                <a:latin typeface="Arial"/>
                <a:cs typeface="Arial"/>
              </a:rPr>
              <a:t> con </a:t>
            </a:r>
            <a:r>
              <a:rPr lang="en-US" sz="1800" dirty="0" err="1">
                <a:latin typeface="Arial"/>
                <a:cs typeface="Arial"/>
              </a:rPr>
              <a:t>instalaciones</a:t>
            </a:r>
            <a:r>
              <a:rPr lang="en-US" sz="1800" dirty="0">
                <a:latin typeface="Arial"/>
                <a:cs typeface="Arial"/>
              </a:rPr>
              <a:t> de </a:t>
            </a:r>
            <a:r>
              <a:rPr lang="en-US" sz="1800" dirty="0" err="1">
                <a:latin typeface="Arial"/>
                <a:cs typeface="Arial"/>
              </a:rPr>
              <a:t>laboratorio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adecuadas</a:t>
            </a:r>
            <a:r>
              <a:rPr lang="en-US" sz="1800" dirty="0">
                <a:latin typeface="Arial"/>
                <a:cs typeface="Arial"/>
              </a:rPr>
              <a:t>, y </a:t>
            </a:r>
            <a:r>
              <a:rPr lang="en-US" sz="1800" dirty="0" err="1">
                <a:latin typeface="Arial"/>
                <a:cs typeface="Arial"/>
              </a:rPr>
              <a:t>en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caso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necesario</a:t>
            </a:r>
            <a:r>
              <a:rPr lang="en-US" sz="1800" dirty="0">
                <a:latin typeface="Arial"/>
                <a:cs typeface="Arial"/>
              </a:rPr>
              <a:t> dispone de planes para </a:t>
            </a:r>
            <a:r>
              <a:rPr lang="en-US" sz="1800" dirty="0" err="1">
                <a:latin typeface="Arial"/>
                <a:cs typeface="Arial"/>
              </a:rPr>
              <a:t>aumentar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su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capacidad</a:t>
            </a:r>
            <a:r>
              <a:rPr lang="en-US" sz="1800" dirty="0">
                <a:latin typeface="Arial"/>
                <a:cs typeface="Arial"/>
              </a:rPr>
              <a:t>? 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sz="1800" dirty="0">
                <a:latin typeface="Arial"/>
                <a:cs typeface="Arial"/>
              </a:rPr>
              <a:t>¿</a:t>
            </a:r>
            <a:r>
              <a:rPr lang="en-US" sz="1800" dirty="0" err="1">
                <a:latin typeface="Arial"/>
                <a:cs typeface="Arial"/>
              </a:rPr>
              <a:t>Cómo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manejará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los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casos</a:t>
            </a:r>
            <a:r>
              <a:rPr lang="en-US" sz="1800" dirty="0">
                <a:latin typeface="Arial"/>
                <a:cs typeface="Arial"/>
              </a:rPr>
              <a:t> de gripe y de </a:t>
            </a:r>
            <a:r>
              <a:rPr lang="en-US" sz="1800" dirty="0" err="1">
                <a:latin typeface="Arial"/>
                <a:cs typeface="Arial"/>
              </a:rPr>
              <a:t>otras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enfermedades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estacionales</a:t>
            </a:r>
            <a:r>
              <a:rPr lang="en-US" sz="1800" dirty="0">
                <a:latin typeface="Arial"/>
                <a:cs typeface="Arial"/>
              </a:rPr>
              <a:t>?   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AutoNum type="arabicPeriod"/>
            </a:pPr>
            <a:r>
              <a:rPr lang="en-US" sz="1800" dirty="0">
                <a:latin typeface="Arial"/>
                <a:cs typeface="Arial"/>
              </a:rPr>
              <a:t>¿</a:t>
            </a:r>
            <a:r>
              <a:rPr lang="en-US" sz="1800" dirty="0" err="1">
                <a:latin typeface="Arial"/>
                <a:cs typeface="Arial"/>
              </a:rPr>
              <a:t>Cómo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orientará</a:t>
            </a:r>
            <a:r>
              <a:rPr lang="en-US" sz="1800" dirty="0">
                <a:latin typeface="Arial"/>
                <a:cs typeface="Arial"/>
              </a:rPr>
              <a:t> al </a:t>
            </a:r>
            <a:r>
              <a:rPr lang="en-US" sz="1800" dirty="0" err="1">
                <a:latin typeface="Arial"/>
                <a:cs typeface="Arial"/>
              </a:rPr>
              <a:t>público</a:t>
            </a:r>
            <a:r>
              <a:rPr lang="en-US" sz="1800" dirty="0">
                <a:latin typeface="Arial"/>
                <a:cs typeface="Arial"/>
              </a:rPr>
              <a:t> para </a:t>
            </a:r>
            <a:r>
              <a:rPr lang="en-US" sz="1800" dirty="0" err="1">
                <a:latin typeface="Arial"/>
                <a:cs typeface="Arial"/>
              </a:rPr>
              <a:t>distinguir</a:t>
            </a:r>
            <a:r>
              <a:rPr lang="en-US" sz="1800" dirty="0">
                <a:latin typeface="Arial"/>
                <a:cs typeface="Arial"/>
              </a:rPr>
              <a:t> entre la COVID-19 y las </a:t>
            </a:r>
            <a:r>
              <a:rPr lang="en-US" sz="1800" dirty="0" err="1">
                <a:latin typeface="Arial"/>
                <a:cs typeface="Arial"/>
              </a:rPr>
              <a:t>enfermedades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estacionales</a:t>
            </a:r>
            <a:r>
              <a:rPr lang="en-US" sz="1800" dirty="0">
                <a:latin typeface="Arial"/>
                <a:cs typeface="Arial"/>
              </a:rPr>
              <a:t>?</a:t>
            </a:r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5EE2088-BD4F-4BAE-ABA9-484261EA79F0}"/>
              </a:ext>
            </a:extLst>
          </p:cNvPr>
          <p:cNvGrpSpPr/>
          <p:nvPr/>
        </p:nvGrpSpPr>
        <p:grpSpPr>
          <a:xfrm>
            <a:off x="9978391" y="5342554"/>
            <a:ext cx="1934240" cy="749356"/>
            <a:chOff x="9978391" y="5342554"/>
            <a:chExt cx="1934240" cy="749356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9E70DA5-C3AC-496B-B01A-9B1A2FF5DB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78391" y="5342554"/>
              <a:ext cx="784098" cy="74935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5323312-3B7C-4616-A796-F8C472B6F72E}"/>
                </a:ext>
              </a:extLst>
            </p:cNvPr>
            <p:cNvSpPr txBox="1"/>
            <p:nvPr/>
          </p:nvSpPr>
          <p:spPr>
            <a:xfrm>
              <a:off x="10668380" y="5522976"/>
              <a:ext cx="12442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spcBef>
                  <a:spcPts val="700"/>
                </a:spcBef>
                <a:buClr>
                  <a:srgbClr val="DD8047"/>
                </a:buClr>
                <a:buSzPct val="60000"/>
              </a:pPr>
              <a:r>
                <a:rPr lang="en-US" sz="2400" b="1" dirty="0">
                  <a:solidFill>
                    <a:srgbClr val="0070C0"/>
                  </a:solidFill>
                  <a:latin typeface="+mj-lt"/>
                  <a:cs typeface="Calibri" panose="020F0502020204030204" pitchFamily="34" charset="0"/>
                </a:rPr>
                <a:t>30 min.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90403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Actualización</a:t>
            </a:r>
            <a:r>
              <a:rPr lang="en-US" dirty="0"/>
              <a:t> del </a:t>
            </a:r>
            <a:r>
              <a:rPr lang="en-US" dirty="0" err="1"/>
              <a:t>escenario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86788" y="7493297"/>
            <a:ext cx="3769418" cy="365125"/>
          </a:xfrm>
        </p:spPr>
        <p:txBody>
          <a:bodyPr/>
          <a:lstStyle/>
          <a:p>
            <a:fld id="{7EA682B2-33C9-4D4F-9A18-C7D5F7FE2751}" type="datetime3">
              <a:rPr lang="en-US" smtClean="0"/>
              <a:t>2 November 2020</a:t>
            </a:fld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0516569-93BF-4AED-A5A6-4A963D0D6747}"/>
              </a:ext>
            </a:extLst>
          </p:cNvPr>
          <p:cNvSpPr/>
          <p:nvPr/>
        </p:nvSpPr>
        <p:spPr>
          <a:xfrm flipH="1" flipV="1">
            <a:off x="7770612" y="897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1580723-2FFC-4BAE-A75A-2A08941F5213}"/>
              </a:ext>
            </a:extLst>
          </p:cNvPr>
          <p:cNvSpPr/>
          <p:nvPr/>
        </p:nvSpPr>
        <p:spPr>
          <a:xfrm flipH="1" flipV="1">
            <a:off x="8040624" y="897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EC42E4-D28A-4D70-8CEF-0771D74B8BD4}"/>
              </a:ext>
            </a:extLst>
          </p:cNvPr>
          <p:cNvSpPr txBox="1"/>
          <p:nvPr/>
        </p:nvSpPr>
        <p:spPr>
          <a:xfrm>
            <a:off x="9023983" y="104238"/>
            <a:ext cx="37256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en-US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SOLO PARA SIMULACIÓN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A32754F-DBC8-44F2-8D71-5E44FE129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781" y="883138"/>
            <a:ext cx="6694334" cy="565714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pPr algn="just"/>
            <a:r>
              <a:rPr lang="en-US" sz="2000" dirty="0">
                <a:latin typeface="Arial"/>
                <a:cs typeface="Calibri"/>
              </a:rPr>
              <a:t>Se ha </a:t>
            </a:r>
            <a:r>
              <a:rPr lang="en-US" sz="2000" dirty="0" err="1">
                <a:latin typeface="Arial"/>
                <a:cs typeface="Calibri"/>
              </a:rPr>
              <a:t>celebrado</a:t>
            </a:r>
            <a:r>
              <a:rPr lang="en-US" sz="2000" dirty="0">
                <a:latin typeface="Arial"/>
                <a:cs typeface="Calibri"/>
              </a:rPr>
              <a:t> un debate </a:t>
            </a:r>
            <a:r>
              <a:rPr lang="en-US" sz="2000" dirty="0" err="1">
                <a:latin typeface="Arial"/>
                <a:cs typeface="Calibri"/>
              </a:rPr>
              <a:t>sobre</a:t>
            </a:r>
            <a:r>
              <a:rPr lang="en-US" sz="2000" dirty="0">
                <a:latin typeface="Arial"/>
                <a:cs typeface="Calibri"/>
              </a:rPr>
              <a:t> la </a:t>
            </a:r>
            <a:r>
              <a:rPr lang="en-US" sz="2000" dirty="0" err="1">
                <a:latin typeface="Arial"/>
                <a:cs typeface="Calibri"/>
              </a:rPr>
              <a:t>reimposición</a:t>
            </a:r>
            <a:r>
              <a:rPr lang="en-US" sz="2000" dirty="0">
                <a:latin typeface="Arial"/>
                <a:cs typeface="Calibri"/>
              </a:rPr>
              <a:t> de </a:t>
            </a:r>
            <a:r>
              <a:rPr lang="en-US" sz="2000" dirty="0" err="1">
                <a:latin typeface="Arial"/>
                <a:cs typeface="Calibri"/>
              </a:rPr>
              <a:t>medidas</a:t>
            </a:r>
            <a:r>
              <a:rPr lang="en-US" sz="2000" dirty="0">
                <a:latin typeface="Arial"/>
                <a:cs typeface="Calibri"/>
              </a:rPr>
              <a:t> de </a:t>
            </a:r>
            <a:r>
              <a:rPr lang="en-US" sz="2000" dirty="0" err="1">
                <a:latin typeface="Arial"/>
                <a:cs typeface="Calibri"/>
              </a:rPr>
              <a:t>salud</a:t>
            </a:r>
            <a:r>
              <a:rPr lang="en-US" sz="2000" dirty="0">
                <a:latin typeface="Arial"/>
                <a:cs typeface="Calibri"/>
              </a:rPr>
              <a:t> </a:t>
            </a:r>
            <a:r>
              <a:rPr lang="en-US" sz="2000" dirty="0" err="1">
                <a:latin typeface="Arial"/>
                <a:cs typeface="Calibri"/>
              </a:rPr>
              <a:t>pública</a:t>
            </a:r>
            <a:r>
              <a:rPr lang="en-US" sz="2000" dirty="0">
                <a:latin typeface="Arial"/>
                <a:cs typeface="Calibri"/>
              </a:rPr>
              <a:t> y </a:t>
            </a:r>
            <a:r>
              <a:rPr lang="en-US" sz="2000" dirty="0" err="1">
                <a:latin typeface="Arial"/>
                <a:cs typeface="Calibri"/>
              </a:rPr>
              <a:t>sociales</a:t>
            </a:r>
            <a:r>
              <a:rPr lang="en-US" sz="2000" dirty="0">
                <a:latin typeface="Arial"/>
                <a:cs typeface="Calibri"/>
              </a:rPr>
              <a:t> para </a:t>
            </a:r>
            <a:r>
              <a:rPr lang="en-US" sz="2000" dirty="0" err="1">
                <a:latin typeface="Arial"/>
                <a:cs typeface="Calibri"/>
              </a:rPr>
              <a:t>controlar</a:t>
            </a:r>
            <a:r>
              <a:rPr lang="en-US" sz="2000" dirty="0">
                <a:latin typeface="Arial"/>
                <a:cs typeface="Calibri"/>
              </a:rPr>
              <a:t> el </a:t>
            </a:r>
            <a:r>
              <a:rPr lang="en-US" sz="2000" dirty="0" err="1">
                <a:latin typeface="Arial"/>
                <a:cs typeface="Calibri"/>
              </a:rPr>
              <a:t>aumento</a:t>
            </a:r>
            <a:r>
              <a:rPr lang="en-US" sz="2000" dirty="0">
                <a:latin typeface="Arial"/>
                <a:cs typeface="Calibri"/>
              </a:rPr>
              <a:t> de </a:t>
            </a:r>
            <a:r>
              <a:rPr lang="en-US" sz="2000" dirty="0" err="1">
                <a:latin typeface="Arial"/>
                <a:cs typeface="Calibri"/>
              </a:rPr>
              <a:t>casos</a:t>
            </a:r>
            <a:r>
              <a:rPr lang="en-US" sz="2000" dirty="0">
                <a:latin typeface="Arial"/>
                <a:cs typeface="Calibri"/>
              </a:rPr>
              <a:t>, </a:t>
            </a:r>
            <a:r>
              <a:rPr lang="en-US" sz="2000" dirty="0" err="1">
                <a:latin typeface="Arial"/>
                <a:cs typeface="Calibri"/>
              </a:rPr>
              <a:t>pero</a:t>
            </a:r>
            <a:r>
              <a:rPr lang="en-US" sz="2000" dirty="0">
                <a:latin typeface="Arial"/>
                <a:cs typeface="Calibri"/>
              </a:rPr>
              <a:t> la población general y la </a:t>
            </a:r>
            <a:r>
              <a:rPr lang="en-US" sz="2000" dirty="0" err="1">
                <a:latin typeface="Arial"/>
                <a:cs typeface="Calibri"/>
              </a:rPr>
              <a:t>comunidad</a:t>
            </a:r>
            <a:r>
              <a:rPr lang="en-US" sz="2000" dirty="0">
                <a:latin typeface="Arial"/>
                <a:cs typeface="Calibri"/>
              </a:rPr>
              <a:t> </a:t>
            </a:r>
            <a:r>
              <a:rPr lang="en-US" sz="2000" dirty="0" err="1">
                <a:latin typeface="Arial"/>
                <a:cs typeface="Calibri"/>
              </a:rPr>
              <a:t>empresarial</a:t>
            </a:r>
            <a:r>
              <a:rPr lang="en-US" sz="2000" dirty="0">
                <a:latin typeface="Arial"/>
                <a:cs typeface="Calibri"/>
              </a:rPr>
              <a:t> </a:t>
            </a:r>
            <a:r>
              <a:rPr lang="en-US" sz="2000" dirty="0" err="1">
                <a:latin typeface="Arial"/>
                <a:cs typeface="Calibri"/>
              </a:rPr>
              <a:t>están</a:t>
            </a:r>
            <a:r>
              <a:rPr lang="en-US" sz="2000" dirty="0">
                <a:latin typeface="Arial"/>
                <a:cs typeface="Calibri"/>
              </a:rPr>
              <a:t> </a:t>
            </a:r>
            <a:r>
              <a:rPr lang="en-US" sz="2000" dirty="0" err="1">
                <a:latin typeface="Arial"/>
                <a:cs typeface="Calibri"/>
              </a:rPr>
              <a:t>preocupadas</a:t>
            </a:r>
            <a:r>
              <a:rPr lang="en-US" sz="2000" dirty="0">
                <a:latin typeface="Arial"/>
                <a:cs typeface="Calibri"/>
              </a:rPr>
              <a:t> por que no se ha </a:t>
            </a:r>
            <a:r>
              <a:rPr lang="en-US" sz="2000" dirty="0" err="1">
                <a:latin typeface="Arial"/>
                <a:cs typeface="Calibri"/>
              </a:rPr>
              <a:t>hecho</a:t>
            </a:r>
            <a:r>
              <a:rPr lang="en-US" sz="2000" dirty="0">
                <a:latin typeface="Arial"/>
                <a:cs typeface="Calibri"/>
              </a:rPr>
              <a:t> lo </a:t>
            </a:r>
            <a:r>
              <a:rPr lang="en-US" sz="2000" dirty="0" err="1">
                <a:latin typeface="Arial"/>
                <a:cs typeface="Calibri"/>
              </a:rPr>
              <a:t>suficiente</a:t>
            </a:r>
            <a:r>
              <a:rPr lang="en-US" sz="2000" dirty="0">
                <a:latin typeface="Arial"/>
                <a:cs typeface="Calibri"/>
              </a:rPr>
              <a:t> para </a:t>
            </a:r>
            <a:r>
              <a:rPr lang="en-US" sz="2000" dirty="0" err="1">
                <a:latin typeface="Arial"/>
                <a:cs typeface="Calibri"/>
              </a:rPr>
              <a:t>proteger</a:t>
            </a:r>
            <a:r>
              <a:rPr lang="en-US" sz="2000" dirty="0">
                <a:latin typeface="Arial"/>
                <a:cs typeface="Calibri"/>
              </a:rPr>
              <a:t> sus </a:t>
            </a:r>
            <a:r>
              <a:rPr lang="en-US" sz="2000" dirty="0" err="1">
                <a:latin typeface="Arial"/>
                <a:cs typeface="Calibri"/>
              </a:rPr>
              <a:t>empleos</a:t>
            </a:r>
            <a:r>
              <a:rPr lang="en-US" sz="2000" dirty="0">
                <a:latin typeface="Arial"/>
                <a:cs typeface="Calibri"/>
              </a:rPr>
              <a:t> y </a:t>
            </a:r>
            <a:r>
              <a:rPr lang="en-US" sz="2000" dirty="0" err="1">
                <a:latin typeface="Arial"/>
                <a:cs typeface="Calibri"/>
              </a:rPr>
              <a:t>prevenir</a:t>
            </a:r>
            <a:r>
              <a:rPr lang="en-US" sz="2000" dirty="0">
                <a:latin typeface="Arial"/>
                <a:cs typeface="Calibri"/>
              </a:rPr>
              <a:t> el </a:t>
            </a:r>
            <a:r>
              <a:rPr lang="en-US" sz="2000" dirty="0" err="1">
                <a:latin typeface="Arial"/>
                <a:cs typeface="Calibri"/>
              </a:rPr>
              <a:t>cierre</a:t>
            </a:r>
            <a:r>
              <a:rPr lang="en-US" sz="2000" dirty="0">
                <a:latin typeface="Arial"/>
                <a:cs typeface="Calibri"/>
              </a:rPr>
              <a:t> de </a:t>
            </a:r>
            <a:r>
              <a:rPr lang="en-US" sz="2000" dirty="0" err="1">
                <a:latin typeface="Arial"/>
                <a:cs typeface="Calibri"/>
              </a:rPr>
              <a:t>empresas</a:t>
            </a:r>
            <a:r>
              <a:rPr lang="en-US" sz="2000" dirty="0">
                <a:latin typeface="Arial"/>
                <a:cs typeface="Calibri"/>
              </a:rPr>
              <a:t>. </a:t>
            </a:r>
          </a:p>
          <a:p>
            <a:pPr algn="just"/>
            <a:r>
              <a:rPr lang="en-US" sz="2000" dirty="0" err="1">
                <a:latin typeface="Arial"/>
                <a:cs typeface="Calibri"/>
              </a:rPr>
              <a:t>Algunas</a:t>
            </a:r>
            <a:r>
              <a:rPr lang="en-US" sz="2000" dirty="0">
                <a:latin typeface="Arial"/>
                <a:cs typeface="Calibri"/>
              </a:rPr>
              <a:t> personas se </a:t>
            </a:r>
            <a:r>
              <a:rPr lang="en-US" sz="2000" dirty="0" err="1">
                <a:latin typeface="Arial"/>
                <a:cs typeface="Calibri"/>
              </a:rPr>
              <a:t>están</a:t>
            </a:r>
            <a:r>
              <a:rPr lang="en-US" sz="2000" dirty="0">
                <a:latin typeface="Arial"/>
                <a:cs typeface="Calibri"/>
              </a:rPr>
              <a:t> </a:t>
            </a:r>
            <a:r>
              <a:rPr lang="en-US" sz="2000" dirty="0" err="1">
                <a:latin typeface="Arial"/>
                <a:cs typeface="Calibri"/>
              </a:rPr>
              <a:t>negando</a:t>
            </a:r>
            <a:r>
              <a:rPr lang="en-US" sz="2000" dirty="0">
                <a:latin typeface="Arial"/>
                <a:cs typeface="Calibri"/>
              </a:rPr>
              <a:t> a </a:t>
            </a:r>
            <a:r>
              <a:rPr lang="en-US" sz="2000" dirty="0" err="1">
                <a:latin typeface="Arial"/>
                <a:cs typeface="Calibri"/>
              </a:rPr>
              <a:t>adoptar</a:t>
            </a:r>
            <a:r>
              <a:rPr lang="en-US" sz="2000" dirty="0">
                <a:latin typeface="Arial"/>
                <a:cs typeface="Calibri"/>
              </a:rPr>
              <a:t> </a:t>
            </a:r>
            <a:r>
              <a:rPr lang="en-US" sz="2000" dirty="0" err="1">
                <a:latin typeface="Arial"/>
                <a:cs typeface="Calibri"/>
              </a:rPr>
              <a:t>medidas</a:t>
            </a:r>
            <a:r>
              <a:rPr lang="en-US" sz="2000" dirty="0">
                <a:latin typeface="Arial"/>
                <a:cs typeface="Calibri"/>
              </a:rPr>
              <a:t> </a:t>
            </a:r>
            <a:r>
              <a:rPr lang="en-US" sz="2000" dirty="0" err="1">
                <a:latin typeface="Arial"/>
                <a:cs typeface="Calibri"/>
              </a:rPr>
              <a:t>básicas</a:t>
            </a:r>
            <a:r>
              <a:rPr lang="en-US" sz="2000" dirty="0">
                <a:latin typeface="Arial"/>
                <a:cs typeface="Calibri"/>
              </a:rPr>
              <a:t>, </a:t>
            </a:r>
            <a:r>
              <a:rPr lang="en-US" sz="2000" dirty="0" err="1">
                <a:latin typeface="Arial"/>
                <a:cs typeface="Calibri"/>
              </a:rPr>
              <a:t>como</a:t>
            </a:r>
            <a:r>
              <a:rPr lang="en-US" sz="2000" dirty="0">
                <a:latin typeface="Arial"/>
                <a:cs typeface="Calibri"/>
              </a:rPr>
              <a:t> el </a:t>
            </a:r>
            <a:r>
              <a:rPr lang="en-US" sz="2000" dirty="0" err="1">
                <a:latin typeface="Arial"/>
                <a:cs typeface="Calibri"/>
              </a:rPr>
              <a:t>mantenimiento</a:t>
            </a:r>
            <a:r>
              <a:rPr lang="en-US" sz="2000" dirty="0">
                <a:latin typeface="Arial"/>
                <a:cs typeface="Calibri"/>
              </a:rPr>
              <a:t> de una </a:t>
            </a:r>
            <a:r>
              <a:rPr lang="en-US" sz="2000" dirty="0" err="1">
                <a:latin typeface="Arial"/>
                <a:cs typeface="Calibri"/>
              </a:rPr>
              <a:t>distancia</a:t>
            </a:r>
            <a:r>
              <a:rPr lang="en-US" sz="2000" dirty="0">
                <a:latin typeface="Arial"/>
                <a:cs typeface="Calibri"/>
              </a:rPr>
              <a:t> de por lo </a:t>
            </a:r>
            <a:r>
              <a:rPr lang="en-US" sz="2000" dirty="0" err="1">
                <a:latin typeface="Arial"/>
                <a:cs typeface="Calibri"/>
              </a:rPr>
              <a:t>menos</a:t>
            </a:r>
            <a:r>
              <a:rPr lang="en-US" sz="2000" dirty="0">
                <a:latin typeface="Arial"/>
                <a:cs typeface="Calibri"/>
              </a:rPr>
              <a:t> un metro, </a:t>
            </a:r>
            <a:r>
              <a:rPr lang="en-US" sz="2000" dirty="0" err="1">
                <a:latin typeface="Arial"/>
                <a:cs typeface="Calibri"/>
              </a:rPr>
              <a:t>medidas</a:t>
            </a:r>
            <a:r>
              <a:rPr lang="en-US" sz="2000" dirty="0">
                <a:latin typeface="Arial"/>
                <a:cs typeface="Calibri"/>
              </a:rPr>
              <a:t> de </a:t>
            </a:r>
            <a:r>
              <a:rPr lang="en-US" sz="2000" dirty="0" err="1">
                <a:latin typeface="Arial"/>
                <a:cs typeface="Calibri"/>
              </a:rPr>
              <a:t>higiene</a:t>
            </a:r>
            <a:r>
              <a:rPr lang="en-US" sz="2000" dirty="0">
                <a:latin typeface="Arial"/>
                <a:cs typeface="Calibri"/>
              </a:rPr>
              <a:t> </a:t>
            </a:r>
            <a:r>
              <a:rPr lang="en-US" sz="2000" dirty="0" err="1">
                <a:latin typeface="Arial"/>
                <a:cs typeface="Calibri"/>
              </a:rPr>
              <a:t>básicas</a:t>
            </a:r>
            <a:r>
              <a:rPr lang="en-US" sz="2000" dirty="0">
                <a:latin typeface="Arial"/>
                <a:cs typeface="Calibri"/>
              </a:rPr>
              <a:t>, el </a:t>
            </a:r>
            <a:r>
              <a:rPr lang="en-US" sz="2000" dirty="0" err="1">
                <a:latin typeface="Arial"/>
                <a:cs typeface="Calibri"/>
              </a:rPr>
              <a:t>uso</a:t>
            </a:r>
            <a:r>
              <a:rPr lang="en-US" sz="2000" dirty="0">
                <a:latin typeface="Arial"/>
                <a:cs typeface="Calibri"/>
              </a:rPr>
              <a:t> de </a:t>
            </a:r>
            <a:r>
              <a:rPr lang="en-US" sz="2000" dirty="0" err="1">
                <a:latin typeface="Arial"/>
                <a:cs typeface="Calibri"/>
              </a:rPr>
              <a:t>mascarilla</a:t>
            </a:r>
            <a:r>
              <a:rPr lang="en-US" sz="2000" dirty="0">
                <a:latin typeface="Arial"/>
                <a:cs typeface="Calibri"/>
              </a:rPr>
              <a:t>, la </a:t>
            </a:r>
            <a:r>
              <a:rPr lang="en-US" sz="2000" dirty="0" err="1">
                <a:latin typeface="Arial"/>
                <a:cs typeface="Calibri"/>
              </a:rPr>
              <a:t>evitación</a:t>
            </a:r>
            <a:r>
              <a:rPr lang="en-US" sz="2000" dirty="0">
                <a:latin typeface="Arial"/>
                <a:cs typeface="Calibri"/>
              </a:rPr>
              <a:t> de las multitudes o los </a:t>
            </a:r>
            <a:r>
              <a:rPr lang="en-US" sz="2000" dirty="0" err="1">
                <a:latin typeface="Arial"/>
                <a:cs typeface="Calibri"/>
              </a:rPr>
              <a:t>desplazamientos</a:t>
            </a:r>
            <a:r>
              <a:rPr lang="en-US" sz="2000" dirty="0">
                <a:latin typeface="Arial"/>
                <a:cs typeface="Calibri"/>
              </a:rPr>
              <a:t> </a:t>
            </a:r>
            <a:r>
              <a:rPr lang="en-US" sz="2000" dirty="0" err="1">
                <a:latin typeface="Arial"/>
                <a:cs typeface="Calibri"/>
              </a:rPr>
              <a:t>innecesarios</a:t>
            </a:r>
            <a:r>
              <a:rPr lang="en-US" sz="2000" dirty="0">
                <a:latin typeface="Arial"/>
                <a:cs typeface="Calibri"/>
              </a:rPr>
              <a:t>. </a:t>
            </a:r>
          </a:p>
          <a:p>
            <a:pPr algn="just"/>
            <a:r>
              <a:rPr lang="en-US" sz="2000" dirty="0">
                <a:latin typeface="Arial"/>
                <a:cs typeface="Calibri"/>
              </a:rPr>
              <a:t>Los </a:t>
            </a:r>
            <a:r>
              <a:rPr lang="en-US" sz="2000" dirty="0" err="1">
                <a:latin typeface="Arial"/>
                <a:cs typeface="Calibri"/>
              </a:rPr>
              <a:t>medios</a:t>
            </a:r>
            <a:r>
              <a:rPr lang="en-US" sz="2000" dirty="0">
                <a:latin typeface="Arial"/>
                <a:cs typeface="Calibri"/>
              </a:rPr>
              <a:t> de </a:t>
            </a:r>
            <a:r>
              <a:rPr lang="en-US" sz="2000" dirty="0" err="1">
                <a:latin typeface="Arial"/>
                <a:cs typeface="Calibri"/>
              </a:rPr>
              <a:t>comunicación</a:t>
            </a:r>
            <a:r>
              <a:rPr lang="en-US" sz="2000" dirty="0">
                <a:latin typeface="Arial"/>
                <a:cs typeface="Calibri"/>
              </a:rPr>
              <a:t> se </a:t>
            </a:r>
            <a:r>
              <a:rPr lang="en-US" sz="2000" dirty="0" err="1">
                <a:latin typeface="Arial"/>
                <a:cs typeface="Calibri"/>
              </a:rPr>
              <a:t>están</a:t>
            </a:r>
            <a:r>
              <a:rPr lang="en-US" sz="2000" dirty="0">
                <a:latin typeface="Arial"/>
                <a:cs typeface="Calibri"/>
              </a:rPr>
              <a:t> </a:t>
            </a:r>
            <a:r>
              <a:rPr lang="en-US" sz="2000" dirty="0" err="1">
                <a:latin typeface="Arial"/>
                <a:cs typeface="Calibri"/>
              </a:rPr>
              <a:t>volviendo</a:t>
            </a:r>
            <a:r>
              <a:rPr lang="en-US" sz="2000" dirty="0">
                <a:latin typeface="Arial"/>
                <a:cs typeface="Calibri"/>
              </a:rPr>
              <a:t> </a:t>
            </a:r>
            <a:r>
              <a:rPr lang="en-US" sz="2000" dirty="0" err="1">
                <a:latin typeface="Arial"/>
                <a:cs typeface="Calibri"/>
              </a:rPr>
              <a:t>cada</a:t>
            </a:r>
            <a:r>
              <a:rPr lang="en-US" sz="2000" dirty="0">
                <a:latin typeface="Arial"/>
                <a:cs typeface="Calibri"/>
              </a:rPr>
              <a:t> </a:t>
            </a:r>
            <a:r>
              <a:rPr lang="en-US" sz="2000" dirty="0" err="1">
                <a:latin typeface="Arial"/>
                <a:cs typeface="Calibri"/>
              </a:rPr>
              <a:t>vez</a:t>
            </a:r>
            <a:r>
              <a:rPr lang="en-US" sz="2000" dirty="0">
                <a:latin typeface="Arial"/>
                <a:cs typeface="Calibri"/>
              </a:rPr>
              <a:t> </a:t>
            </a:r>
            <a:r>
              <a:rPr lang="en-US" sz="2000" dirty="0" err="1">
                <a:latin typeface="Arial"/>
                <a:cs typeface="Calibri"/>
              </a:rPr>
              <a:t>más</a:t>
            </a:r>
            <a:r>
              <a:rPr lang="en-US" sz="2000" dirty="0">
                <a:latin typeface="Arial"/>
                <a:cs typeface="Calibri"/>
              </a:rPr>
              <a:t> </a:t>
            </a:r>
            <a:r>
              <a:rPr lang="en-US" sz="2000" dirty="0" err="1">
                <a:latin typeface="Arial"/>
                <a:cs typeface="Calibri"/>
              </a:rPr>
              <a:t>críticos</a:t>
            </a:r>
            <a:r>
              <a:rPr lang="en-US" sz="2000" dirty="0">
                <a:latin typeface="Arial"/>
                <a:cs typeface="Calibri"/>
              </a:rPr>
              <a:t> con la </a:t>
            </a:r>
            <a:r>
              <a:rPr lang="en-US" sz="2000" dirty="0" err="1">
                <a:latin typeface="Arial"/>
                <a:cs typeface="Calibri"/>
              </a:rPr>
              <a:t>respuesta</a:t>
            </a:r>
            <a:r>
              <a:rPr lang="en-US" sz="2000" dirty="0">
                <a:latin typeface="Arial"/>
                <a:cs typeface="Calibri"/>
              </a:rPr>
              <a:t> del </a:t>
            </a:r>
            <a:r>
              <a:rPr lang="en-US" sz="2000" dirty="0" err="1">
                <a:latin typeface="Arial"/>
                <a:cs typeface="Calibri"/>
              </a:rPr>
              <a:t>gobierno</a:t>
            </a:r>
            <a:r>
              <a:rPr lang="en-US" sz="2000" dirty="0">
                <a:latin typeface="Arial"/>
                <a:cs typeface="Calibri"/>
              </a:rPr>
              <a:t>, </a:t>
            </a:r>
            <a:r>
              <a:rPr lang="en-US" sz="2000" dirty="0" err="1">
                <a:latin typeface="Arial"/>
                <a:cs typeface="Calibri"/>
              </a:rPr>
              <a:t>pues</a:t>
            </a:r>
            <a:r>
              <a:rPr lang="en-US" sz="2000" dirty="0">
                <a:latin typeface="Arial"/>
                <a:cs typeface="Calibri"/>
              </a:rPr>
              <a:t> </a:t>
            </a:r>
            <a:r>
              <a:rPr lang="en-US" sz="2000" dirty="0" err="1">
                <a:latin typeface="Arial"/>
                <a:cs typeface="Calibri"/>
              </a:rPr>
              <a:t>consideran</a:t>
            </a:r>
            <a:r>
              <a:rPr lang="en-US" sz="2000" dirty="0">
                <a:latin typeface="Arial"/>
                <a:cs typeface="Calibri"/>
              </a:rPr>
              <a:t> que ha </a:t>
            </a:r>
            <a:r>
              <a:rPr lang="en-US" sz="2000" dirty="0" err="1">
                <a:latin typeface="Arial"/>
                <a:cs typeface="Calibri"/>
              </a:rPr>
              <a:t>adoptado</a:t>
            </a:r>
            <a:r>
              <a:rPr lang="en-US" sz="2000" dirty="0">
                <a:latin typeface="Arial"/>
                <a:cs typeface="Calibri"/>
              </a:rPr>
              <a:t> un </a:t>
            </a:r>
            <a:r>
              <a:rPr lang="en-US" sz="2000" dirty="0" err="1">
                <a:latin typeface="Arial"/>
                <a:cs typeface="Calibri"/>
              </a:rPr>
              <a:t>enfoque</a:t>
            </a:r>
            <a:r>
              <a:rPr lang="en-US" sz="2000" dirty="0">
                <a:latin typeface="Arial"/>
                <a:cs typeface="Calibri"/>
              </a:rPr>
              <a:t> </a:t>
            </a:r>
            <a:r>
              <a:rPr lang="en-US" sz="2000" dirty="0" err="1">
                <a:latin typeface="Arial"/>
                <a:cs typeface="Calibri"/>
              </a:rPr>
              <a:t>demasiado</a:t>
            </a:r>
            <a:r>
              <a:rPr lang="en-US" sz="2000" dirty="0">
                <a:latin typeface="Arial"/>
                <a:cs typeface="Calibri"/>
              </a:rPr>
              <a:t> </a:t>
            </a:r>
            <a:r>
              <a:rPr lang="en-US" sz="2000" dirty="0" err="1">
                <a:latin typeface="Arial"/>
                <a:cs typeface="Calibri"/>
              </a:rPr>
              <a:t>simplista</a:t>
            </a:r>
            <a:r>
              <a:rPr lang="en-US" sz="2400" dirty="0">
                <a:latin typeface="Arial"/>
                <a:cs typeface="Arial"/>
              </a:rPr>
              <a:t>.</a:t>
            </a:r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F897C4BF-7073-FC45-82DA-443479E57E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90573" y="3537858"/>
            <a:ext cx="4604693" cy="2422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Anti mask protest: Psychologists explain why some refuse ...">
            <a:extLst>
              <a:ext uri="{FF2B5EF4-FFF2-40B4-BE49-F238E27FC236}">
                <a16:creationId xmlns:a16="http://schemas.microsoft.com/office/drawing/2014/main" id="{A34D0E37-274B-9F4E-AEFF-0058CBB3D449}"/>
              </a:ext>
            </a:extLst>
          </p:cNvPr>
          <p:cNvSpPr>
            <a:spLocks noChangeAspect="1" noChangeArrowheads="1"/>
          </p:cNvSpPr>
          <p:nvPr/>
        </p:nvSpPr>
        <p:spPr bwMode="auto">
          <a:xfrm flipH="1">
            <a:off x="6248399" y="805817"/>
            <a:ext cx="2775583" cy="2775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F785B0D-4AFC-5444-B19C-8CDAACC3CBF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0091" y="897947"/>
            <a:ext cx="2434811" cy="2422196"/>
          </a:xfrm>
          <a:prstGeom prst="rect">
            <a:avLst/>
          </a:prstGeom>
        </p:spPr>
      </p:pic>
      <p:pic>
        <p:nvPicPr>
          <p:cNvPr id="6150" name="Picture 6">
            <a:extLst>
              <a:ext uri="{FF2B5EF4-FFF2-40B4-BE49-F238E27FC236}">
                <a16:creationId xmlns:a16="http://schemas.microsoft.com/office/drawing/2014/main" id="{3239FE84-DD47-E345-9233-79B3522E62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556206" y="897947"/>
            <a:ext cx="2043727" cy="2422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6751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Sesión</a:t>
            </a:r>
            <a:r>
              <a:rPr lang="en-US" dirty="0"/>
              <a:t> 4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26 de </a:t>
            </a:r>
            <a:r>
              <a:rPr lang="en-US" dirty="0" err="1"/>
              <a:t>octubre</a:t>
            </a:r>
            <a:r>
              <a:rPr lang="en-US" dirty="0"/>
              <a:t> de 2020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E1A5D3E-4752-4F3C-9F21-38026AD79F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17346"/>
            <a:ext cx="10515600" cy="516647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b="1" dirty="0" err="1">
                <a:solidFill>
                  <a:schemeClr val="accent3"/>
                </a:solidFill>
              </a:rPr>
              <a:t>Preguntas</a:t>
            </a:r>
            <a:r>
              <a:rPr lang="en-US" b="1" dirty="0">
                <a:solidFill>
                  <a:schemeClr val="accent3"/>
                </a:solidFill>
              </a:rPr>
              <a:t> para el debate</a:t>
            </a:r>
            <a:endParaRPr lang="en-US" dirty="0"/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dirty="0">
                <a:latin typeface="Arial"/>
                <a:cs typeface="Arial"/>
              </a:rPr>
              <a:t>¿</a:t>
            </a:r>
            <a:r>
              <a:rPr lang="en-US" dirty="0" err="1">
                <a:latin typeface="Arial"/>
                <a:cs typeface="Arial"/>
              </a:rPr>
              <a:t>Quién</a:t>
            </a:r>
            <a:r>
              <a:rPr lang="en-US" dirty="0">
                <a:latin typeface="Arial"/>
                <a:cs typeface="Arial"/>
              </a:rPr>
              <a:t> se </a:t>
            </a:r>
            <a:r>
              <a:rPr lang="en-US" dirty="0" err="1">
                <a:latin typeface="Arial"/>
                <a:cs typeface="Arial"/>
              </a:rPr>
              <a:t>encarga</a:t>
            </a:r>
            <a:r>
              <a:rPr lang="en-US" dirty="0">
                <a:latin typeface="Arial"/>
                <a:cs typeface="Arial"/>
              </a:rPr>
              <a:t> de la </a:t>
            </a:r>
            <a:r>
              <a:rPr lang="en-US" dirty="0" err="1">
                <a:latin typeface="Arial"/>
                <a:cs typeface="Arial"/>
              </a:rPr>
              <a:t>comunicación</a:t>
            </a:r>
            <a:r>
              <a:rPr lang="en-US" dirty="0">
                <a:latin typeface="Arial"/>
                <a:cs typeface="Arial"/>
              </a:rPr>
              <a:t> de </a:t>
            </a:r>
            <a:r>
              <a:rPr lang="en-US" dirty="0" err="1">
                <a:latin typeface="Arial"/>
                <a:cs typeface="Arial"/>
              </a:rPr>
              <a:t>riesgos</a:t>
            </a:r>
            <a:r>
              <a:rPr lang="en-US" dirty="0">
                <a:latin typeface="Arial"/>
                <a:cs typeface="Arial"/>
              </a:rPr>
              <a:t>? </a:t>
            </a:r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¿</a:t>
            </a:r>
            <a:r>
              <a:rPr lang="en-US" dirty="0" err="1"/>
              <a:t>Qué</a:t>
            </a:r>
            <a:r>
              <a:rPr lang="en-US" dirty="0"/>
              <a:t> </a:t>
            </a:r>
            <a:r>
              <a:rPr lang="en-US" dirty="0" err="1"/>
              <a:t>debe</a:t>
            </a:r>
            <a:r>
              <a:rPr lang="en-US" dirty="0"/>
              <a:t> </a:t>
            </a:r>
            <a:r>
              <a:rPr lang="en-US" dirty="0" err="1"/>
              <a:t>comunicarse</a:t>
            </a:r>
            <a:r>
              <a:rPr lang="en-US" dirty="0"/>
              <a:t>? ¿A </a:t>
            </a:r>
            <a:r>
              <a:rPr lang="en-US" dirty="0" err="1"/>
              <a:t>quién</a:t>
            </a:r>
            <a:r>
              <a:rPr lang="en-US" dirty="0"/>
              <a:t>? </a:t>
            </a:r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¿</a:t>
            </a:r>
            <a:r>
              <a:rPr lang="en-US" dirty="0" err="1"/>
              <a:t>Cuál</a:t>
            </a:r>
            <a:r>
              <a:rPr lang="en-US" dirty="0"/>
              <a:t> </a:t>
            </a:r>
            <a:r>
              <a:rPr lang="en-US" dirty="0" err="1"/>
              <a:t>es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estrategia</a:t>
            </a:r>
            <a:r>
              <a:rPr lang="en-US" dirty="0"/>
              <a:t> de </a:t>
            </a:r>
            <a:r>
              <a:rPr lang="en-US" dirty="0" err="1"/>
              <a:t>comunicación</a:t>
            </a:r>
            <a:r>
              <a:rPr lang="en-US" dirty="0"/>
              <a:t> a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medios</a:t>
            </a:r>
            <a:r>
              <a:rPr lang="en-US" dirty="0"/>
              <a:t>? 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dirty="0"/>
              <a:t>¿</a:t>
            </a:r>
            <a:r>
              <a:rPr lang="en-US" dirty="0" err="1"/>
              <a:t>Cuál</a:t>
            </a:r>
            <a:r>
              <a:rPr lang="en-US" dirty="0"/>
              <a:t> </a:t>
            </a:r>
            <a:r>
              <a:rPr lang="en-US" dirty="0" err="1"/>
              <a:t>es</a:t>
            </a:r>
            <a:r>
              <a:rPr lang="en-US" dirty="0"/>
              <a:t> el </a:t>
            </a:r>
            <a:r>
              <a:rPr lang="en-US" dirty="0" err="1"/>
              <a:t>mecanismo</a:t>
            </a:r>
            <a:r>
              <a:rPr lang="en-US" dirty="0"/>
              <a:t> para </a:t>
            </a:r>
            <a:r>
              <a:rPr lang="en-US" dirty="0" err="1"/>
              <a:t>autorizar</a:t>
            </a:r>
            <a:r>
              <a:rPr lang="en-US" dirty="0"/>
              <a:t> </a:t>
            </a:r>
            <a:r>
              <a:rPr lang="en-US" dirty="0" err="1"/>
              <a:t>rápidamente</a:t>
            </a:r>
            <a:r>
              <a:rPr lang="en-US" dirty="0"/>
              <a:t> la </a:t>
            </a:r>
            <a:r>
              <a:rPr lang="en-US" dirty="0" err="1"/>
              <a:t>comunicación</a:t>
            </a:r>
            <a:r>
              <a:rPr lang="en-US" dirty="0"/>
              <a:t> </a:t>
            </a:r>
            <a:r>
              <a:rPr lang="en-US" dirty="0" err="1"/>
              <a:t>oportuna</a:t>
            </a:r>
            <a:r>
              <a:rPr lang="en-US" dirty="0"/>
              <a:t> y </a:t>
            </a:r>
            <a:r>
              <a:rPr lang="en-US" dirty="0" err="1"/>
              <a:t>transparente</a:t>
            </a:r>
            <a:r>
              <a:rPr lang="en-US" dirty="0"/>
              <a:t> de </a:t>
            </a:r>
            <a:r>
              <a:rPr lang="en-US" dirty="0" err="1"/>
              <a:t>mensajes</a:t>
            </a:r>
            <a:r>
              <a:rPr lang="en-US" dirty="0"/>
              <a:t> y </a:t>
            </a:r>
            <a:r>
              <a:rPr lang="en-US" dirty="0" err="1"/>
              <a:t>materiales</a:t>
            </a:r>
            <a:r>
              <a:rPr lang="en-US" dirty="0"/>
              <a:t>? 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dirty="0"/>
              <a:t>¿</a:t>
            </a:r>
            <a:r>
              <a:rPr lang="en-US" dirty="0" err="1"/>
              <a:t>Cómo</a:t>
            </a:r>
            <a:r>
              <a:rPr lang="en-US" dirty="0"/>
              <a:t> se </a:t>
            </a:r>
            <a:r>
              <a:rPr lang="en-US" dirty="0" err="1"/>
              <a:t>coordinarán</a:t>
            </a:r>
            <a:r>
              <a:rPr lang="en-US" dirty="0"/>
              <a:t> la </a:t>
            </a:r>
            <a:r>
              <a:rPr lang="en-US" dirty="0" err="1"/>
              <a:t>información</a:t>
            </a:r>
            <a:r>
              <a:rPr lang="en-US" dirty="0"/>
              <a:t> y </a:t>
            </a:r>
            <a:r>
              <a:rPr lang="en-US" dirty="0" err="1"/>
              <a:t>comunicación</a:t>
            </a:r>
            <a:r>
              <a:rPr lang="en-US" dirty="0"/>
              <a:t> entre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ministerios</a:t>
            </a:r>
            <a:r>
              <a:rPr lang="en-US" dirty="0"/>
              <a:t> y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asociados</a:t>
            </a:r>
            <a:r>
              <a:rPr lang="en-US" dirty="0"/>
              <a:t>, y entre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diferentes</a:t>
            </a:r>
            <a:r>
              <a:rPr lang="en-US" dirty="0"/>
              <a:t> </a:t>
            </a:r>
            <a:r>
              <a:rPr lang="en-US" dirty="0" err="1"/>
              <a:t>niveles</a:t>
            </a:r>
            <a:r>
              <a:rPr lang="en-US" dirty="0"/>
              <a:t> del </a:t>
            </a:r>
            <a:r>
              <a:rPr lang="en-US" dirty="0" err="1"/>
              <a:t>gobierno</a:t>
            </a:r>
            <a:r>
              <a:rPr lang="en-US" dirty="0"/>
              <a:t>?</a:t>
            </a:r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dirty="0">
                <a:latin typeface="Arial"/>
                <a:cs typeface="Arial"/>
              </a:rPr>
              <a:t>¿</a:t>
            </a:r>
            <a:r>
              <a:rPr lang="en-US" dirty="0" err="1">
                <a:latin typeface="Arial"/>
                <a:cs typeface="Arial"/>
              </a:rPr>
              <a:t>Qué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disposiciones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está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usted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adoptando</a:t>
            </a:r>
            <a:r>
              <a:rPr lang="en-US" dirty="0">
                <a:latin typeface="Arial"/>
                <a:cs typeface="Arial"/>
              </a:rPr>
              <a:t> para </a:t>
            </a:r>
            <a:r>
              <a:rPr lang="en-US" dirty="0" err="1">
                <a:latin typeface="Arial"/>
                <a:cs typeface="Arial"/>
              </a:rPr>
              <a:t>promover</a:t>
            </a:r>
            <a:r>
              <a:rPr lang="en-US" dirty="0">
                <a:latin typeface="Arial"/>
                <a:cs typeface="Arial"/>
              </a:rPr>
              <a:t> el </a:t>
            </a:r>
            <a:r>
              <a:rPr lang="en-US" dirty="0" err="1">
                <a:latin typeface="Arial"/>
                <a:cs typeface="Arial"/>
              </a:rPr>
              <a:t>cumplimiento</a:t>
            </a:r>
            <a:r>
              <a:rPr lang="en-US" dirty="0">
                <a:latin typeface="Arial"/>
                <a:cs typeface="Arial"/>
              </a:rPr>
              <a:t> de las </a:t>
            </a:r>
            <a:r>
              <a:rPr lang="en-US" dirty="0" err="1">
                <a:latin typeface="Arial"/>
                <a:cs typeface="Arial"/>
              </a:rPr>
              <a:t>medidas</a:t>
            </a:r>
            <a:r>
              <a:rPr lang="en-US" dirty="0">
                <a:latin typeface="Arial"/>
                <a:cs typeface="Arial"/>
              </a:rPr>
              <a:t> de </a:t>
            </a:r>
            <a:r>
              <a:rPr lang="en-US" dirty="0" err="1">
                <a:latin typeface="Arial"/>
                <a:cs typeface="Arial"/>
              </a:rPr>
              <a:t>salud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pública</a:t>
            </a:r>
            <a:r>
              <a:rPr lang="en-US" dirty="0">
                <a:latin typeface="Arial"/>
                <a:cs typeface="Arial"/>
              </a:rPr>
              <a:t> y </a:t>
            </a:r>
            <a:r>
              <a:rPr lang="en-US" dirty="0" err="1">
                <a:latin typeface="Arial"/>
                <a:cs typeface="Arial"/>
              </a:rPr>
              <a:t>sociales</a:t>
            </a:r>
            <a:r>
              <a:rPr lang="en-US" dirty="0">
                <a:latin typeface="Arial"/>
                <a:cs typeface="Arial"/>
              </a:rPr>
              <a:t>?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5EE2088-BD4F-4BAE-ABA9-484261EA79F0}"/>
              </a:ext>
            </a:extLst>
          </p:cNvPr>
          <p:cNvGrpSpPr/>
          <p:nvPr/>
        </p:nvGrpSpPr>
        <p:grpSpPr>
          <a:xfrm>
            <a:off x="9418492" y="5244894"/>
            <a:ext cx="1934240" cy="749356"/>
            <a:chOff x="9978391" y="5342554"/>
            <a:chExt cx="1934240" cy="749356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9E70DA5-C3AC-496B-B01A-9B1A2FF5DB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78391" y="5342554"/>
              <a:ext cx="784098" cy="74935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5323312-3B7C-4616-A796-F8C472B6F72E}"/>
                </a:ext>
              </a:extLst>
            </p:cNvPr>
            <p:cNvSpPr txBox="1"/>
            <p:nvPr/>
          </p:nvSpPr>
          <p:spPr>
            <a:xfrm>
              <a:off x="10668380" y="5522976"/>
              <a:ext cx="12442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spcBef>
                  <a:spcPts val="700"/>
                </a:spcBef>
                <a:buClr>
                  <a:srgbClr val="DD8047"/>
                </a:buClr>
                <a:buSzPct val="60000"/>
              </a:pPr>
              <a:r>
                <a:rPr lang="en-US" sz="2400" b="1" dirty="0">
                  <a:solidFill>
                    <a:srgbClr val="0070C0"/>
                  </a:solidFill>
                  <a:latin typeface="+mj-lt"/>
                  <a:cs typeface="Calibri" panose="020F0502020204030204" pitchFamily="34" charset="0"/>
                </a:rPr>
                <a:t>30 min.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9693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247"/>
            <a:ext cx="10668380" cy="581340"/>
          </a:xfrm>
        </p:spPr>
        <p:txBody>
          <a:bodyPr>
            <a:normAutofit fontScale="90000"/>
          </a:bodyPr>
          <a:lstStyle/>
          <a:p>
            <a:r>
              <a:rPr lang="en-US" dirty="0"/>
              <a:t>Debate posterior al </a:t>
            </a:r>
            <a:r>
              <a:rPr lang="en-US" dirty="0" err="1"/>
              <a:t>ejercicio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26 de </a:t>
            </a:r>
            <a:r>
              <a:rPr lang="en-US" dirty="0" err="1"/>
              <a:t>octubre</a:t>
            </a:r>
            <a:r>
              <a:rPr lang="en-US" dirty="0"/>
              <a:t> de 2020</a:t>
            </a:r>
          </a:p>
          <a:p>
            <a:endParaRPr lang="en-US" dirty="0"/>
          </a:p>
        </p:txBody>
      </p:sp>
      <p:pic>
        <p:nvPicPr>
          <p:cNvPr id="10" name="image9.png" descr="drawing_light_bulb_with_pen_1600_clr.png">
            <a:extLst>
              <a:ext uri="{FF2B5EF4-FFF2-40B4-BE49-F238E27FC236}">
                <a16:creationId xmlns:a16="http://schemas.microsoft.com/office/drawing/2014/main" id="{BE1C5A5E-B8B6-4E35-940D-F3C9E11A8E90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4268" y="1944805"/>
            <a:ext cx="2737133" cy="288317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01FE6C6-074E-411A-8012-C35DDF7F562A}"/>
              </a:ext>
            </a:extLst>
          </p:cNvPr>
          <p:cNvSpPr/>
          <p:nvPr/>
        </p:nvSpPr>
        <p:spPr>
          <a:xfrm>
            <a:off x="2047164" y="2628688"/>
            <a:ext cx="4380931" cy="282359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/>
            <a:r>
              <a:rPr lang="en-US" sz="3200" b="1" dirty="0" err="1"/>
              <a:t>Observaciones</a:t>
            </a:r>
            <a:r>
              <a:rPr lang="en-US" sz="3200" b="1" dirty="0"/>
              <a:t> </a:t>
            </a:r>
            <a:r>
              <a:rPr lang="en-US" sz="3200" b="1" dirty="0" err="1"/>
              <a:t>iniciales</a:t>
            </a:r>
            <a:r>
              <a:rPr lang="en-US" sz="3200" b="1" dirty="0"/>
              <a:t> de </a:t>
            </a:r>
            <a:r>
              <a:rPr lang="en-US" sz="3200" b="1" dirty="0" err="1"/>
              <a:t>los</a:t>
            </a:r>
            <a:r>
              <a:rPr lang="en-US" sz="3200" b="1" dirty="0"/>
              <a:t> </a:t>
            </a:r>
            <a:r>
              <a:rPr lang="en-US" sz="3200" b="1" dirty="0" err="1"/>
              <a:t>participantes</a:t>
            </a:r>
            <a:r>
              <a:rPr lang="en-US" sz="3200" b="1" dirty="0"/>
              <a:t> </a:t>
            </a:r>
            <a:r>
              <a:rPr lang="en-US" sz="3200" b="1" dirty="0" err="1"/>
              <a:t>en</a:t>
            </a:r>
            <a:r>
              <a:rPr lang="en-US" sz="3200" b="1" dirty="0"/>
              <a:t> el </a:t>
            </a:r>
            <a:r>
              <a:rPr lang="en-US" sz="3200" b="1" dirty="0" err="1"/>
              <a:t>ejercicio</a:t>
            </a:r>
            <a:r>
              <a:rPr lang="en-US" sz="3200" b="1" dirty="0"/>
              <a:t> de </a:t>
            </a:r>
            <a:r>
              <a:rPr lang="en-US" sz="3200" b="1" dirty="0" err="1"/>
              <a:t>simulación</a:t>
            </a:r>
            <a:r>
              <a:rPr lang="en-US" sz="3200" b="1" dirty="0"/>
              <a:t> </a:t>
            </a:r>
            <a:r>
              <a:rPr lang="en-US" sz="3200" b="1" dirty="0" err="1"/>
              <a:t>teórico</a:t>
            </a:r>
            <a:endParaRPr lang="en-US" sz="3200" b="1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D121E52-4A50-4F4A-83AF-5C0983ECE7FA}"/>
              </a:ext>
            </a:extLst>
          </p:cNvPr>
          <p:cNvCxnSpPr>
            <a:cxnSpLocks/>
          </p:cNvCxnSpPr>
          <p:nvPr/>
        </p:nvCxnSpPr>
        <p:spPr>
          <a:xfrm>
            <a:off x="6571399" y="2804614"/>
            <a:ext cx="0" cy="1351129"/>
          </a:xfrm>
          <a:prstGeom prst="line">
            <a:avLst/>
          </a:prstGeom>
          <a:ln w="476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2485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25 de </a:t>
            </a:r>
            <a:r>
              <a:rPr lang="en-US" dirty="0" err="1"/>
              <a:t>octubre</a:t>
            </a:r>
            <a:r>
              <a:rPr lang="en-US" dirty="0"/>
              <a:t> de 2020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1FE6C6-074E-411A-8012-C35DDF7F562A}"/>
              </a:ext>
            </a:extLst>
          </p:cNvPr>
          <p:cNvSpPr/>
          <p:nvPr/>
        </p:nvSpPr>
        <p:spPr>
          <a:xfrm>
            <a:off x="7515616" y="601010"/>
            <a:ext cx="4676384" cy="6004746"/>
          </a:xfrm>
          <a:prstGeom prst="rect">
            <a:avLst/>
          </a:prstGeom>
          <a:solidFill>
            <a:schemeClr val="tx2"/>
          </a:solidFill>
          <a:effectLst/>
        </p:spPr>
        <p:txBody>
          <a:bodyPr wrap="square">
            <a:noAutofit/>
          </a:bodyPr>
          <a:lstStyle/>
          <a:p>
            <a:pPr algn="r"/>
            <a:endParaRPr lang="en-US" sz="3200" b="1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F2F46E6-760F-43DE-BCC8-26BAFDC05A9D}"/>
              </a:ext>
            </a:extLst>
          </p:cNvPr>
          <p:cNvSpPr/>
          <p:nvPr/>
        </p:nvSpPr>
        <p:spPr>
          <a:xfrm>
            <a:off x="7517107" y="903743"/>
            <a:ext cx="4116833" cy="1323439"/>
          </a:xfrm>
          <a:prstGeom prst="rect">
            <a:avLst/>
          </a:prstGeom>
          <a:ln w="158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sz="4000" b="1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Resumen</a:t>
            </a:r>
            <a:r>
              <a:rPr lang="en-US" sz="40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4000" b="1" dirty="0">
                <a:solidFill>
                  <a:schemeClr val="bg1"/>
                </a:solidFill>
              </a:rPr>
              <a:t>y</a:t>
            </a:r>
          </a:p>
          <a:p>
            <a:pPr algn="ctr"/>
            <a:r>
              <a:rPr lang="en-US" sz="4000" b="1" dirty="0" err="1">
                <a:solidFill>
                  <a:schemeClr val="bg1"/>
                </a:solidFill>
              </a:rPr>
              <a:t>próximos</a:t>
            </a:r>
            <a:r>
              <a:rPr lang="en-US" sz="4000" b="1" dirty="0">
                <a:solidFill>
                  <a:schemeClr val="bg1"/>
                </a:solidFill>
              </a:rPr>
              <a:t> </a:t>
            </a:r>
            <a:r>
              <a:rPr lang="en-US" sz="4000" b="1" dirty="0" err="1">
                <a:solidFill>
                  <a:schemeClr val="bg1"/>
                </a:solidFill>
              </a:rPr>
              <a:t>pasos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B444B19-C2EE-4E64-AC58-E33AAEB9FDA5}"/>
              </a:ext>
            </a:extLst>
          </p:cNvPr>
          <p:cNvSpPr/>
          <p:nvPr/>
        </p:nvSpPr>
        <p:spPr>
          <a:xfrm>
            <a:off x="7835022" y="2653304"/>
            <a:ext cx="3769417" cy="3813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700"/>
              </a:spcBef>
              <a:buClr>
                <a:srgbClr val="0090D0"/>
              </a:buClr>
              <a:buSzPct val="100000"/>
            </a:pPr>
            <a:r>
              <a:rPr lang="en-US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Parte 2:</a:t>
            </a:r>
          </a:p>
          <a:p>
            <a:pPr>
              <a:lnSpc>
                <a:spcPct val="90000"/>
              </a:lnSpc>
              <a:spcBef>
                <a:spcPts val="700"/>
              </a:spcBef>
              <a:buClr>
                <a:srgbClr val="0090D0"/>
              </a:buClr>
              <a:buSzPct val="100000"/>
            </a:pPr>
            <a:endParaRPr lang="en-US" sz="2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22860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>
                <a:srgbClr val="0090D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Análisis</a:t>
            </a: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deficiencias</a:t>
            </a: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Debate de </a:t>
            </a: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grupo</a:t>
            </a: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para </a:t>
            </a: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examinar</a:t>
            </a: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los </a:t>
            </a: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parámetros</a:t>
            </a: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 la </a:t>
            </a: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preparación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22860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>
                <a:srgbClr val="0090D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Planificación</a:t>
            </a: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 la </a:t>
            </a: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acción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228600">
              <a:lnSpc>
                <a:spcPct val="90000"/>
              </a:lnSpc>
              <a:spcAft>
                <a:spcPts val="1200"/>
              </a:spcAft>
              <a:buClr>
                <a:srgbClr val="0090D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Formulario</a:t>
            </a: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observaciones</a:t>
            </a: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 los </a:t>
            </a: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participantes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 descr="A group of people standing in front of a building&#10;&#10;Description automatically generated">
            <a:extLst>
              <a:ext uri="{FF2B5EF4-FFF2-40B4-BE49-F238E27FC236}">
                <a16:creationId xmlns:a16="http://schemas.microsoft.com/office/drawing/2014/main" id="{8D5A3D6A-A096-6349-AE2A-E0F9CC424BC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001" y="1582963"/>
            <a:ext cx="5537200" cy="3962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634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4DAFD-A0A3-4E9F-8BCD-8CF1E4335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Orden</a:t>
            </a:r>
            <a:r>
              <a:rPr lang="en-US" dirty="0"/>
              <a:t> del </a:t>
            </a:r>
            <a:r>
              <a:rPr lang="en-US" dirty="0" err="1"/>
              <a:t>día</a:t>
            </a:r>
            <a:r>
              <a:rPr lang="en-US" dirty="0"/>
              <a:t> de la parte 2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B10564-5E44-4E45-905F-4B41B230E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25 de </a:t>
            </a:r>
            <a:r>
              <a:rPr lang="en-US" dirty="0" err="1"/>
              <a:t>octubre</a:t>
            </a:r>
            <a:r>
              <a:rPr lang="en-US" dirty="0"/>
              <a:t> de 2020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345226-480B-414B-AA22-2B6F837BB1F0}"/>
              </a:ext>
            </a:extLst>
          </p:cNvPr>
          <p:cNvSpPr txBox="1"/>
          <p:nvPr/>
        </p:nvSpPr>
        <p:spPr>
          <a:xfrm>
            <a:off x="637203" y="1749779"/>
            <a:ext cx="7552067" cy="34906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en-GB" sz="2000" b="1" dirty="0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Part 2: 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en-US" sz="2000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09:00	</a:t>
            </a:r>
            <a:r>
              <a:rPr lang="en-US" sz="2000" dirty="0" err="1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Resumen</a:t>
            </a:r>
            <a:endParaRPr lang="en-US" sz="2000" dirty="0">
              <a:solidFill>
                <a:srgbClr val="383838"/>
              </a:solidFill>
              <a:latin typeface="+mj-lt"/>
              <a:cs typeface="Calibri" panose="020F0502020204030204" pitchFamily="34" charset="0"/>
            </a:endParaRP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en-US" sz="2000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09:15	</a:t>
            </a:r>
            <a:r>
              <a:rPr lang="en-US" sz="2000" dirty="0" err="1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Análisis</a:t>
            </a:r>
            <a:r>
              <a:rPr lang="en-US" sz="2000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 de </a:t>
            </a:r>
            <a:r>
              <a:rPr lang="en-US" sz="2000" dirty="0" err="1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puntos</a:t>
            </a:r>
            <a:r>
              <a:rPr lang="en-US" sz="2000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fuertes</a:t>
            </a:r>
            <a:r>
              <a:rPr lang="en-US" sz="2000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 y </a:t>
            </a:r>
            <a:r>
              <a:rPr lang="en-US" sz="2000" dirty="0" err="1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deficiencias</a:t>
            </a:r>
            <a:r>
              <a:rPr lang="en-US" sz="2000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i="1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(</a:t>
            </a:r>
            <a:r>
              <a:rPr lang="en-US" i="1" dirty="0" err="1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trabajo</a:t>
            </a:r>
            <a:r>
              <a:rPr lang="en-US" i="1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en</a:t>
            </a:r>
            <a:r>
              <a:rPr lang="en-US" i="1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grupo</a:t>
            </a:r>
            <a:r>
              <a:rPr lang="en-US" i="1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) 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en-US" sz="2000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10:30  	</a:t>
            </a:r>
            <a:r>
              <a:rPr lang="en-US" sz="2000" dirty="0" err="1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Pausa</a:t>
            </a:r>
            <a:r>
              <a:rPr lang="en-US" sz="2000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 para café (15 min.)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en-US" sz="2000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10:45  	</a:t>
            </a:r>
            <a:r>
              <a:rPr lang="en-US" sz="2000" dirty="0" err="1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Planificación</a:t>
            </a:r>
            <a:r>
              <a:rPr lang="en-US" sz="2000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 de la </a:t>
            </a:r>
            <a:r>
              <a:rPr lang="en-US" sz="2000" dirty="0" err="1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acción</a:t>
            </a:r>
            <a:r>
              <a:rPr lang="en-US" sz="2000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i="1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(</a:t>
            </a:r>
            <a:r>
              <a:rPr lang="en-US" i="1" dirty="0" err="1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trabajo</a:t>
            </a:r>
            <a:r>
              <a:rPr lang="en-US" i="1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en</a:t>
            </a:r>
            <a:r>
              <a:rPr lang="en-US" i="1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grupo</a:t>
            </a:r>
            <a:r>
              <a:rPr lang="en-US" i="1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) </a:t>
            </a:r>
            <a:endParaRPr lang="en-US" sz="2000" i="1" dirty="0">
              <a:solidFill>
                <a:srgbClr val="383838"/>
              </a:solidFill>
              <a:latin typeface="+mj-lt"/>
              <a:cs typeface="Calibri" panose="020F0502020204030204" pitchFamily="34" charset="0"/>
            </a:endParaRP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en-US" sz="2000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11:30	</a:t>
            </a:r>
            <a:r>
              <a:rPr lang="en-US" sz="2000" dirty="0" err="1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Consolidación</a:t>
            </a:r>
            <a:r>
              <a:rPr lang="en-US" sz="2000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en</a:t>
            </a:r>
            <a:r>
              <a:rPr lang="en-US" sz="2000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sesión</a:t>
            </a:r>
            <a:r>
              <a:rPr lang="en-US" sz="2000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plenaria</a:t>
            </a:r>
            <a:endParaRPr lang="en-US" sz="2000" dirty="0">
              <a:solidFill>
                <a:srgbClr val="383838"/>
              </a:solidFill>
              <a:latin typeface="+mj-lt"/>
              <a:cs typeface="Calibri" panose="020F0502020204030204" pitchFamily="34" charset="0"/>
            </a:endParaRP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en-US" sz="2000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12:00	</a:t>
            </a:r>
            <a:r>
              <a:rPr lang="en-US" sz="2000" dirty="0" err="1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Conclusiones</a:t>
            </a:r>
            <a:r>
              <a:rPr lang="en-US" sz="2000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 y </a:t>
            </a:r>
            <a:r>
              <a:rPr lang="en-US" sz="2000" dirty="0" err="1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próximos</a:t>
            </a:r>
            <a:r>
              <a:rPr lang="en-US" sz="2000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pasos</a:t>
            </a:r>
            <a:endParaRPr lang="en-US" sz="2000" dirty="0">
              <a:solidFill>
                <a:srgbClr val="383838"/>
              </a:solidFill>
              <a:latin typeface="+mj-lt"/>
              <a:cs typeface="Calibri" panose="020F0502020204030204" pitchFamily="34" charset="0"/>
            </a:endParaRP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en-US" sz="2000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12:30	</a:t>
            </a:r>
            <a:r>
              <a:rPr lang="en-US" sz="2000" dirty="0" err="1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Clausura</a:t>
            </a:r>
            <a:endParaRPr lang="en-US" sz="2000" dirty="0">
              <a:solidFill>
                <a:srgbClr val="383838"/>
              </a:solidFill>
              <a:latin typeface="+mj-lt"/>
              <a:cs typeface="Calibri" panose="020F0502020204030204" pitchFamily="34" charset="0"/>
            </a:endParaRPr>
          </a:p>
          <a:p>
            <a:endParaRPr lang="en-US" sz="2000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289DD38-C76C-4D2F-9480-0059C555773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2415" y="2028418"/>
            <a:ext cx="3734186" cy="303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556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7D67A4-6045-44ED-A760-574DD29CB4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PLAN ESTRATÉGICO DE PREPARACIÓN Y RESPUESTA ANTE LA COVID-19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FB3533-94C3-42AF-A3DF-5547AE17C2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17346"/>
            <a:ext cx="7522029" cy="5159617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en-US" sz="2400" dirty="0">
                <a:latin typeface="+mn-lt"/>
                <a:cs typeface="Calibri" panose="020F0502020204030204" pitchFamily="34" charset="0"/>
              </a:rPr>
              <a:t>El</a:t>
            </a:r>
            <a:r>
              <a:rPr lang="en-US" sz="2400" b="1" dirty="0">
                <a:latin typeface="+mn-lt"/>
                <a:cs typeface="Calibri" panose="020F0502020204030204" pitchFamily="34" charset="0"/>
              </a:rPr>
              <a:t> «</a:t>
            </a:r>
            <a:r>
              <a:rPr lang="en-US" sz="2400" b="1" dirty="0">
                <a:latin typeface="+mn-lt"/>
                <a:cs typeface="Calibri" panose="020F0502020204030204" pitchFamily="34" charset="0"/>
                <a:hlinkClick r:id="rId3"/>
              </a:rPr>
              <a:t>Plan Estratégico de Preparación y Respuesta </a:t>
            </a:r>
            <a:r>
              <a:rPr lang="en-US" sz="2400" dirty="0">
                <a:latin typeface="+mn-lt"/>
                <a:hlinkClick r:id="rId3"/>
              </a:rPr>
              <a:t> ante la COVID-19</a:t>
            </a:r>
            <a:r>
              <a:rPr lang="en-US" sz="2400" dirty="0">
                <a:latin typeface="+mn-lt"/>
              </a:rPr>
              <a:t>» </a:t>
            </a:r>
            <a:r>
              <a:rPr lang="en-US" sz="2400" dirty="0" err="1">
                <a:latin typeface="+mn-lt"/>
                <a:cs typeface="Calibri" panose="020F0502020204030204" pitchFamily="34" charset="0"/>
              </a:rPr>
              <a:t>expone</a:t>
            </a:r>
            <a:r>
              <a:rPr lang="en-US" sz="2400" dirty="0">
                <a:latin typeface="+mn-lt"/>
                <a:cs typeface="Calibri" panose="020F0502020204030204" pitchFamily="34" charset="0"/>
              </a:rPr>
              <a:t> las </a:t>
            </a:r>
            <a:r>
              <a:rPr lang="en-US" sz="2400" dirty="0" err="1">
                <a:latin typeface="+mn-lt"/>
                <a:cs typeface="Calibri" panose="020F0502020204030204" pitchFamily="34" charset="0"/>
              </a:rPr>
              <a:t>medidas</a:t>
            </a:r>
            <a:r>
              <a:rPr lang="en-US" sz="2400" dirty="0">
                <a:latin typeface="+mn-lt"/>
                <a:cs typeface="Calibri" panose="020F0502020204030204" pitchFamily="34" charset="0"/>
              </a:rPr>
              <a:t> que </a:t>
            </a:r>
            <a:r>
              <a:rPr lang="en-US" sz="2400" dirty="0" err="1">
                <a:latin typeface="+mn-lt"/>
                <a:cs typeface="Calibri" panose="020F0502020204030204" pitchFamily="34" charset="0"/>
              </a:rPr>
              <a:t>deben</a:t>
            </a:r>
            <a:r>
              <a:rPr lang="en-US" sz="2400" dirty="0">
                <a:latin typeface="+mn-lt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+mn-lt"/>
                <a:cs typeface="Calibri" panose="020F0502020204030204" pitchFamily="34" charset="0"/>
              </a:rPr>
              <a:t>tomarse</a:t>
            </a:r>
            <a:r>
              <a:rPr lang="en-US" sz="2400" dirty="0">
                <a:latin typeface="+mn-lt"/>
                <a:cs typeface="Calibri" panose="020F0502020204030204" pitchFamily="34" charset="0"/>
              </a:rPr>
              <a:t> a </a:t>
            </a:r>
            <a:r>
              <a:rPr lang="en-US" sz="2400" dirty="0" err="1">
                <a:latin typeface="+mn-lt"/>
                <a:cs typeface="Calibri" panose="020F0502020204030204" pitchFamily="34" charset="0"/>
              </a:rPr>
              <a:t>nivel</a:t>
            </a:r>
            <a:r>
              <a:rPr lang="en-US" sz="2400" dirty="0">
                <a:latin typeface="+mn-lt"/>
                <a:cs typeface="Calibri" panose="020F0502020204030204" pitchFamily="34" charset="0"/>
              </a:rPr>
              <a:t> de </a:t>
            </a:r>
            <a:r>
              <a:rPr lang="en-US" sz="2400" dirty="0" err="1">
                <a:latin typeface="+mn-lt"/>
                <a:cs typeface="Calibri" panose="020F0502020204030204" pitchFamily="34" charset="0"/>
              </a:rPr>
              <a:t>país</a:t>
            </a:r>
            <a:r>
              <a:rPr lang="en-US" sz="2400" dirty="0">
                <a:latin typeface="+mn-lt"/>
                <a:cs typeface="Calibri" panose="020F0502020204030204" pitchFamily="34" charset="0"/>
              </a:rPr>
              <a:t> para </a:t>
            </a:r>
            <a:r>
              <a:rPr lang="en-US" sz="2400" dirty="0" err="1">
                <a:latin typeface="+mn-lt"/>
                <a:cs typeface="Calibri" panose="020F0502020204030204" pitchFamily="34" charset="0"/>
              </a:rPr>
              <a:t>contener</a:t>
            </a:r>
            <a:r>
              <a:rPr lang="en-US" sz="2400" dirty="0">
                <a:latin typeface="+mn-lt"/>
                <a:cs typeface="Calibri" panose="020F0502020204030204" pitchFamily="34" charset="0"/>
              </a:rPr>
              <a:t> el virus, que se </a:t>
            </a:r>
            <a:r>
              <a:rPr lang="en-US" sz="2400" dirty="0" err="1">
                <a:latin typeface="+mn-lt"/>
                <a:cs typeface="Calibri" panose="020F0502020204030204" pitchFamily="34" charset="0"/>
              </a:rPr>
              <a:t>actualizarán</a:t>
            </a:r>
            <a:r>
              <a:rPr lang="en-US" sz="2400" dirty="0">
                <a:latin typeface="+mn-lt"/>
                <a:cs typeface="Calibri" panose="020F0502020204030204" pitchFamily="34" charset="0"/>
              </a:rPr>
              <a:t> con </a:t>
            </a:r>
            <a:r>
              <a:rPr lang="en-US" sz="2400" dirty="0" err="1">
                <a:latin typeface="+mn-lt"/>
                <a:cs typeface="Calibri" panose="020F0502020204030204" pitchFamily="34" charset="0"/>
              </a:rPr>
              <a:t>otras</a:t>
            </a:r>
            <a:r>
              <a:rPr lang="en-US" sz="2400" dirty="0">
                <a:latin typeface="+mn-lt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+mn-lt"/>
                <a:cs typeface="Calibri" panose="020F0502020204030204" pitchFamily="34" charset="0"/>
              </a:rPr>
              <a:t>medidas</a:t>
            </a:r>
            <a:r>
              <a:rPr lang="en-US" sz="2400" dirty="0">
                <a:latin typeface="+mn-lt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+mn-lt"/>
                <a:cs typeface="Calibri" panose="020F0502020204030204" pitchFamily="34" charset="0"/>
              </a:rPr>
              <a:t>en</a:t>
            </a:r>
            <a:r>
              <a:rPr lang="en-US" sz="2400" dirty="0">
                <a:latin typeface="+mn-lt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+mn-lt"/>
                <a:cs typeface="Calibri" panose="020F0502020204030204" pitchFamily="34" charset="0"/>
              </a:rPr>
              <a:t>función</a:t>
            </a:r>
            <a:r>
              <a:rPr lang="en-US" sz="2400" dirty="0">
                <a:latin typeface="+mn-lt"/>
                <a:cs typeface="Calibri" panose="020F0502020204030204" pitchFamily="34" charset="0"/>
              </a:rPr>
              <a:t> de la </a:t>
            </a:r>
            <a:r>
              <a:rPr lang="en-US" sz="2400" dirty="0" err="1">
                <a:latin typeface="+mn-lt"/>
                <a:cs typeface="Calibri" panose="020F0502020204030204" pitchFamily="34" charset="0"/>
              </a:rPr>
              <a:t>evolución</a:t>
            </a:r>
            <a:r>
              <a:rPr lang="en-US" sz="2400" dirty="0">
                <a:latin typeface="+mn-lt"/>
                <a:cs typeface="Calibri" panose="020F0502020204030204" pitchFamily="34" charset="0"/>
              </a:rPr>
              <a:t> de la </a:t>
            </a:r>
            <a:r>
              <a:rPr lang="en-US" sz="2400" dirty="0" err="1">
                <a:latin typeface="+mn-lt"/>
                <a:cs typeface="Calibri" panose="020F0502020204030204" pitchFamily="34" charset="0"/>
              </a:rPr>
              <a:t>situación</a:t>
            </a:r>
            <a:r>
              <a:rPr lang="en-US" sz="2400" dirty="0">
                <a:latin typeface="+mn-lt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+mn-lt"/>
                <a:cs typeface="Calibri" panose="020F0502020204030204" pitchFamily="34" charset="0"/>
              </a:rPr>
              <a:t>epidemiológica</a:t>
            </a:r>
            <a:r>
              <a:rPr lang="en-US" sz="2400" dirty="0">
                <a:latin typeface="+mn-lt"/>
                <a:cs typeface="Calibri" panose="020F0502020204030204" pitchFamily="34" charset="0"/>
              </a:rPr>
              <a:t>. </a:t>
            </a:r>
          </a:p>
          <a:p>
            <a:pPr>
              <a:lnSpc>
                <a:spcPct val="100000"/>
              </a:lnSpc>
            </a:pPr>
            <a:r>
              <a:rPr lang="en-US" sz="2400" b="1" dirty="0" err="1">
                <a:latin typeface="+mn-lt"/>
                <a:cs typeface="Calibri" panose="020F0502020204030204" pitchFamily="34" charset="0"/>
              </a:rPr>
              <a:t>Permitirá</a:t>
            </a:r>
            <a:r>
              <a:rPr lang="en-US" sz="2400" b="1" dirty="0">
                <a:latin typeface="+mn-lt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+mn-lt"/>
                <a:cs typeface="Calibri" panose="020F0502020204030204" pitchFamily="34" charset="0"/>
              </a:rPr>
              <a:t>alcanzar</a:t>
            </a:r>
            <a:r>
              <a:rPr lang="en-US" sz="2400" b="1" dirty="0">
                <a:latin typeface="+mn-lt"/>
                <a:cs typeface="Calibri" panose="020F0502020204030204" pitchFamily="34" charset="0"/>
              </a:rPr>
              <a:t> el </a:t>
            </a:r>
            <a:r>
              <a:rPr lang="en-US" sz="2400" b="1" dirty="0" err="1">
                <a:latin typeface="+mn-lt"/>
                <a:cs typeface="Calibri" panose="020F0502020204030204" pitchFamily="34" charset="0"/>
              </a:rPr>
              <a:t>objetivo</a:t>
            </a:r>
            <a:r>
              <a:rPr lang="en-US" sz="2400" b="1" dirty="0">
                <a:latin typeface="+mn-lt"/>
                <a:cs typeface="Calibri" panose="020F0502020204030204" pitchFamily="34" charset="0"/>
              </a:rPr>
              <a:t> de </a:t>
            </a:r>
            <a:r>
              <a:rPr lang="en-US" sz="2400" b="1" dirty="0" err="1">
                <a:latin typeface="+mn-lt"/>
                <a:cs typeface="Calibri" panose="020F0502020204030204" pitchFamily="34" charset="0"/>
              </a:rPr>
              <a:t>mejorar</a:t>
            </a:r>
            <a:r>
              <a:rPr lang="en-US" sz="2400" b="1" dirty="0">
                <a:latin typeface="+mn-lt"/>
                <a:cs typeface="Calibri" panose="020F0502020204030204" pitchFamily="34" charset="0"/>
              </a:rPr>
              <a:t> las </a:t>
            </a:r>
            <a:r>
              <a:rPr lang="en-US" sz="2400" b="1" dirty="0" err="1">
                <a:latin typeface="+mn-lt"/>
                <a:cs typeface="Calibri" panose="020F0502020204030204" pitchFamily="34" charset="0"/>
              </a:rPr>
              <a:t>capacidades</a:t>
            </a:r>
            <a:r>
              <a:rPr lang="en-US" sz="2400" b="1" dirty="0">
                <a:latin typeface="+mn-lt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+mn-lt"/>
                <a:cs typeface="Calibri" panose="020F0502020204030204" pitchFamily="34" charset="0"/>
              </a:rPr>
              <a:t>específicas</a:t>
            </a:r>
            <a:r>
              <a:rPr lang="en-US" sz="2400" b="1" dirty="0">
                <a:latin typeface="+mn-lt"/>
                <a:cs typeface="Calibri" panose="020F0502020204030204" pitchFamily="34" charset="0"/>
              </a:rPr>
              <a:t>. </a:t>
            </a:r>
          </a:p>
          <a:p>
            <a:pPr marL="0" indent="0">
              <a:buNone/>
            </a:pPr>
            <a:endParaRPr lang="en-ZA" sz="2400" dirty="0">
              <a:latin typeface="+mn-lt"/>
              <a:cs typeface="Calibri" panose="020F0502020204030204" pitchFamily="34" charset="0"/>
            </a:endParaRPr>
          </a:p>
          <a:p>
            <a:r>
              <a:rPr lang="en-US" sz="2400" u="sng" dirty="0" err="1">
                <a:latin typeface="+mn-lt"/>
                <a:cs typeface="Calibri" panose="020F0502020204030204" pitchFamily="34" charset="0"/>
              </a:rPr>
              <a:t>Esta</a:t>
            </a:r>
            <a:r>
              <a:rPr lang="en-US" sz="2400" u="sng" dirty="0">
                <a:latin typeface="+mn-lt"/>
                <a:cs typeface="Calibri" panose="020F0502020204030204" pitchFamily="34" charset="0"/>
              </a:rPr>
              <a:t> </a:t>
            </a:r>
            <a:r>
              <a:rPr lang="en-US" sz="2400" u="sng" dirty="0" err="1">
                <a:latin typeface="+mn-lt"/>
                <a:cs typeface="Calibri" panose="020F0502020204030204" pitchFamily="34" charset="0"/>
              </a:rPr>
              <a:t>información</a:t>
            </a:r>
            <a:r>
              <a:rPr lang="en-US" sz="2400" u="sng" dirty="0">
                <a:latin typeface="+mn-lt"/>
                <a:cs typeface="Calibri" panose="020F0502020204030204" pitchFamily="34" charset="0"/>
              </a:rPr>
              <a:t> </a:t>
            </a:r>
            <a:r>
              <a:rPr lang="en-US" sz="2400" u="sng" dirty="0" err="1">
                <a:latin typeface="+mn-lt"/>
                <a:cs typeface="Calibri" panose="020F0502020204030204" pitchFamily="34" charset="0"/>
              </a:rPr>
              <a:t>ayudará</a:t>
            </a:r>
            <a:r>
              <a:rPr lang="en-US" sz="2400" u="sng" dirty="0">
                <a:latin typeface="+mn-lt"/>
                <a:cs typeface="Calibri" panose="020F0502020204030204" pitchFamily="34" charset="0"/>
              </a:rPr>
              <a:t> a las </a:t>
            </a:r>
            <a:r>
              <a:rPr lang="en-US" sz="2400" u="sng" dirty="0" err="1">
                <a:latin typeface="+mn-lt"/>
                <a:cs typeface="Calibri" panose="020F0502020204030204" pitchFamily="34" charset="0"/>
              </a:rPr>
              <a:t>autoridades</a:t>
            </a:r>
            <a:r>
              <a:rPr lang="en-US" sz="2400" u="sng" dirty="0">
                <a:latin typeface="+mn-lt"/>
                <a:cs typeface="Calibri" panose="020F0502020204030204" pitchFamily="34" charset="0"/>
              </a:rPr>
              <a:t> </a:t>
            </a:r>
            <a:r>
              <a:rPr lang="en-US" sz="2400" u="sng" dirty="0" err="1">
                <a:latin typeface="+mn-lt"/>
                <a:cs typeface="Calibri" panose="020F0502020204030204" pitchFamily="34" charset="0"/>
              </a:rPr>
              <a:t>nacionales</a:t>
            </a:r>
            <a:r>
              <a:rPr lang="en-US" sz="2400" u="sng" dirty="0">
                <a:latin typeface="+mn-lt"/>
                <a:cs typeface="Calibri" panose="020F0502020204030204" pitchFamily="34" charset="0"/>
              </a:rPr>
              <a:t> a:</a:t>
            </a:r>
          </a:p>
          <a:p>
            <a:pPr marL="342900" indent="-342900"/>
            <a:r>
              <a:rPr lang="en-US" sz="2400" dirty="0" err="1">
                <a:latin typeface="+mn-lt"/>
                <a:cs typeface="Calibri" panose="020F0502020204030204" pitchFamily="34" charset="0"/>
              </a:rPr>
              <a:t>Identificar</a:t>
            </a:r>
            <a:r>
              <a:rPr lang="en-US" sz="2400" dirty="0">
                <a:latin typeface="+mn-lt"/>
                <a:cs typeface="Calibri" panose="020F0502020204030204" pitchFamily="34" charset="0"/>
              </a:rPr>
              <a:t> las </a:t>
            </a:r>
            <a:r>
              <a:rPr lang="en-US" sz="2400" dirty="0" err="1">
                <a:latin typeface="+mn-lt"/>
                <a:cs typeface="Calibri" panose="020F0502020204030204" pitchFamily="34" charset="0"/>
              </a:rPr>
              <a:t>principales</a:t>
            </a:r>
            <a:r>
              <a:rPr lang="en-US" sz="2400" dirty="0">
                <a:latin typeface="+mn-lt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+mn-lt"/>
                <a:cs typeface="Calibri" panose="020F0502020204030204" pitchFamily="34" charset="0"/>
              </a:rPr>
              <a:t>deficiencias</a:t>
            </a:r>
            <a:r>
              <a:rPr lang="en-US" sz="2400" dirty="0">
                <a:latin typeface="+mn-lt"/>
                <a:cs typeface="Calibri" panose="020F0502020204030204" pitchFamily="34" charset="0"/>
              </a:rPr>
              <a:t>,</a:t>
            </a:r>
          </a:p>
          <a:p>
            <a:pPr marL="342900" indent="-342900"/>
            <a:r>
              <a:rPr lang="en-US" sz="2400" dirty="0" err="1">
                <a:latin typeface="+mn-lt"/>
                <a:cs typeface="Calibri" panose="020F0502020204030204" pitchFamily="34" charset="0"/>
              </a:rPr>
              <a:t>llevar</a:t>
            </a:r>
            <a:r>
              <a:rPr lang="en-US" sz="2400" dirty="0">
                <a:latin typeface="+mn-lt"/>
                <a:cs typeface="Calibri" panose="020F0502020204030204" pitchFamily="34" charset="0"/>
              </a:rPr>
              <a:t> a </a:t>
            </a:r>
            <a:r>
              <a:rPr lang="en-US" sz="2400" dirty="0" err="1">
                <a:latin typeface="+mn-lt"/>
                <a:cs typeface="Calibri" panose="020F0502020204030204" pitchFamily="34" charset="0"/>
              </a:rPr>
              <a:t>cabo</a:t>
            </a:r>
            <a:r>
              <a:rPr lang="en-US" sz="2400" dirty="0">
                <a:latin typeface="+mn-lt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+mn-lt"/>
                <a:cs typeface="Calibri" panose="020F0502020204030204" pitchFamily="34" charset="0"/>
              </a:rPr>
              <a:t>evaluaciones</a:t>
            </a:r>
            <a:r>
              <a:rPr lang="en-US" sz="2400" dirty="0">
                <a:latin typeface="+mn-lt"/>
                <a:cs typeface="Calibri" panose="020F0502020204030204" pitchFamily="34" charset="0"/>
              </a:rPr>
              <a:t> de </a:t>
            </a:r>
            <a:r>
              <a:rPr lang="en-US" sz="2400" dirty="0" err="1">
                <a:latin typeface="+mn-lt"/>
                <a:cs typeface="Calibri" panose="020F0502020204030204" pitchFamily="34" charset="0"/>
              </a:rPr>
              <a:t>riesgos</a:t>
            </a:r>
            <a:r>
              <a:rPr lang="en-US" sz="2400" dirty="0">
                <a:latin typeface="+mn-lt"/>
                <a:cs typeface="Calibri" panose="020F0502020204030204" pitchFamily="34" charset="0"/>
              </a:rPr>
              <a:t>, y </a:t>
            </a:r>
          </a:p>
          <a:p>
            <a:pPr marL="342900" indent="-342900"/>
            <a:r>
              <a:rPr lang="en-US" sz="2400" dirty="0" err="1">
                <a:latin typeface="+mn-lt"/>
                <a:cs typeface="Calibri" panose="020F0502020204030204" pitchFamily="34" charset="0"/>
              </a:rPr>
              <a:t>planificar</a:t>
            </a:r>
            <a:r>
              <a:rPr lang="en-US" sz="2400" dirty="0">
                <a:latin typeface="+mn-lt"/>
                <a:cs typeface="Calibri" panose="020F0502020204030204" pitchFamily="34" charset="0"/>
              </a:rPr>
              <a:t> las </a:t>
            </a:r>
            <a:r>
              <a:rPr lang="en-US" sz="2400" dirty="0" err="1">
                <a:latin typeface="+mn-lt"/>
                <a:cs typeface="Calibri" panose="020F0502020204030204" pitchFamily="34" charset="0"/>
              </a:rPr>
              <a:t>medidas</a:t>
            </a:r>
            <a:r>
              <a:rPr lang="en-US" sz="2400" dirty="0">
                <a:latin typeface="+mn-lt"/>
                <a:cs typeface="Calibri" panose="020F0502020204030204" pitchFamily="34" charset="0"/>
              </a:rPr>
              <a:t> de </a:t>
            </a:r>
            <a:r>
              <a:rPr lang="en-US" sz="2400" dirty="0" err="1">
                <a:latin typeface="+mn-lt"/>
                <a:cs typeface="Calibri" panose="020F0502020204030204" pitchFamily="34" charset="0"/>
              </a:rPr>
              <a:t>respuesta</a:t>
            </a:r>
            <a:r>
              <a:rPr lang="en-US" sz="2400" dirty="0">
                <a:latin typeface="+mn-lt"/>
                <a:cs typeface="Calibri" panose="020F0502020204030204" pitchFamily="34" charset="0"/>
              </a:rPr>
              <a:t> y control.</a:t>
            </a:r>
            <a:endParaRPr lang="en-ZA" sz="24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9A1CCC-322E-471D-AE48-C3EDFCBBE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26 de </a:t>
            </a:r>
            <a:r>
              <a:rPr lang="en-US" dirty="0" err="1"/>
              <a:t>octubre</a:t>
            </a:r>
            <a:r>
              <a:rPr lang="en-US" dirty="0"/>
              <a:t> de 2020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EF40A15A-C45F-CA49-BDEF-48A678D1D5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60229" y="715843"/>
            <a:ext cx="3658976" cy="570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5018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7D67A4-6045-44ED-A760-574DD29CB4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Análisis</a:t>
            </a:r>
            <a:r>
              <a:rPr lang="en-US" dirty="0"/>
              <a:t> de </a:t>
            </a:r>
            <a:r>
              <a:rPr lang="en-US" dirty="0" err="1"/>
              <a:t>puntos</a:t>
            </a:r>
            <a:r>
              <a:rPr lang="en-US" dirty="0"/>
              <a:t> </a:t>
            </a:r>
            <a:r>
              <a:rPr lang="en-US" dirty="0" err="1"/>
              <a:t>fuertes</a:t>
            </a:r>
            <a:r>
              <a:rPr lang="en-US" dirty="0"/>
              <a:t> y </a:t>
            </a:r>
            <a:r>
              <a:rPr lang="en-US" dirty="0" err="1"/>
              <a:t>deficiencias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9A1CCC-322E-471D-AE48-C3EDFCBBE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26 de </a:t>
            </a:r>
            <a:r>
              <a:rPr lang="en-US" dirty="0" err="1"/>
              <a:t>octubre</a:t>
            </a:r>
            <a:r>
              <a:rPr lang="en-US" dirty="0"/>
              <a:t> de 2020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877A0E9-096C-4A41-9A11-6F78DDD52E07}"/>
              </a:ext>
            </a:extLst>
          </p:cNvPr>
          <p:cNvSpPr/>
          <p:nvPr/>
        </p:nvSpPr>
        <p:spPr>
          <a:xfrm>
            <a:off x="388225" y="5660071"/>
            <a:ext cx="4817660" cy="767789"/>
          </a:xfrm>
          <a:prstGeom prst="rect">
            <a:avLst/>
          </a:prstGeom>
          <a:solidFill>
            <a:schemeClr val="accent5">
              <a:lumMod val="50000"/>
            </a:schemeClr>
          </a:solidFill>
          <a:ln w="254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>
                <a:solidFill>
                  <a:schemeClr val="bg1"/>
                </a:solidFill>
              </a:rPr>
              <a:t>PLAN DE ACCIÓN</a:t>
            </a:r>
          </a:p>
        </p:txBody>
      </p:sp>
      <p:sp>
        <p:nvSpPr>
          <p:cNvPr id="11" name="Flowchart: Off-page Connector 10">
            <a:extLst>
              <a:ext uri="{FF2B5EF4-FFF2-40B4-BE49-F238E27FC236}">
                <a16:creationId xmlns:a16="http://schemas.microsoft.com/office/drawing/2014/main" id="{08E76C2F-ACDA-41BF-B5D5-4F2B6F3316EB}"/>
              </a:ext>
            </a:extLst>
          </p:cNvPr>
          <p:cNvSpPr/>
          <p:nvPr/>
        </p:nvSpPr>
        <p:spPr>
          <a:xfrm>
            <a:off x="388225" y="3740296"/>
            <a:ext cx="4817660" cy="2019058"/>
          </a:xfrm>
          <a:prstGeom prst="flowChartOffpageConnector">
            <a:avLst/>
          </a:prstGeom>
          <a:solidFill>
            <a:schemeClr val="tx2">
              <a:lumMod val="60000"/>
              <a:lumOff val="40000"/>
            </a:schemeClr>
          </a:solidFill>
          <a:ln w="254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dirty="0" err="1">
                <a:solidFill>
                  <a:schemeClr val="tx1"/>
                </a:solidFill>
              </a:rPr>
              <a:t>Proponer</a:t>
            </a:r>
            <a:r>
              <a:rPr lang="en-US" sz="3200" dirty="0">
                <a:solidFill>
                  <a:schemeClr val="tx1"/>
                </a:solidFill>
              </a:rPr>
              <a:t> ideas para </a:t>
            </a:r>
            <a:r>
              <a:rPr lang="en-US" sz="3200" dirty="0" err="1">
                <a:solidFill>
                  <a:schemeClr val="tx1"/>
                </a:solidFill>
              </a:rPr>
              <a:t>mejorar</a:t>
            </a:r>
            <a:r>
              <a:rPr lang="en-US" sz="3200" dirty="0">
                <a:solidFill>
                  <a:schemeClr val="tx1"/>
                </a:solidFill>
              </a:rPr>
              <a:t> sus </a:t>
            </a:r>
            <a:r>
              <a:rPr lang="en-US" sz="3200" dirty="0" err="1">
                <a:solidFill>
                  <a:schemeClr val="tx1"/>
                </a:solidFill>
              </a:rPr>
              <a:t>sistemas</a:t>
            </a:r>
            <a:r>
              <a:rPr lang="en-US" sz="3200" dirty="0">
                <a:solidFill>
                  <a:schemeClr val="tx1"/>
                </a:solidFill>
              </a:rPr>
              <a:t>, planes y </a:t>
            </a:r>
            <a:r>
              <a:rPr lang="en-US" sz="3200" dirty="0" err="1">
                <a:solidFill>
                  <a:schemeClr val="tx1"/>
                </a:solidFill>
              </a:rPr>
              <a:t>procedimientos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10" name="Flowchart: Off-page Connector 9">
            <a:extLst>
              <a:ext uri="{FF2B5EF4-FFF2-40B4-BE49-F238E27FC236}">
                <a16:creationId xmlns:a16="http://schemas.microsoft.com/office/drawing/2014/main" id="{79B8B67E-8274-4744-97F0-91637BA7A559}"/>
              </a:ext>
            </a:extLst>
          </p:cNvPr>
          <p:cNvSpPr/>
          <p:nvPr/>
        </p:nvSpPr>
        <p:spPr>
          <a:xfrm>
            <a:off x="388225" y="2342740"/>
            <a:ext cx="4817660" cy="1474280"/>
          </a:xfrm>
          <a:prstGeom prst="flowChartOffpageConnector">
            <a:avLst/>
          </a:prstGeom>
          <a:solidFill>
            <a:schemeClr val="tx2">
              <a:lumMod val="40000"/>
              <a:lumOff val="60000"/>
            </a:schemeClr>
          </a:solidFill>
          <a:ln w="254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dirty="0" err="1">
                <a:solidFill>
                  <a:schemeClr val="tx1"/>
                </a:solidFill>
              </a:rPr>
              <a:t>Verificar</a:t>
            </a:r>
            <a:r>
              <a:rPr lang="en-US" sz="3200" dirty="0">
                <a:solidFill>
                  <a:schemeClr val="tx1"/>
                </a:solidFill>
              </a:rPr>
              <a:t> las </a:t>
            </a:r>
            <a:r>
              <a:rPr lang="en-US" sz="3200" dirty="0" err="1">
                <a:solidFill>
                  <a:schemeClr val="tx1"/>
                </a:solidFill>
              </a:rPr>
              <a:t>presunciones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8" name="Flowchart: Off-page Connector 7">
            <a:extLst>
              <a:ext uri="{FF2B5EF4-FFF2-40B4-BE49-F238E27FC236}">
                <a16:creationId xmlns:a16="http://schemas.microsoft.com/office/drawing/2014/main" id="{D7F5B448-CFCC-47F0-A53A-961C9A8A21DE}"/>
              </a:ext>
            </a:extLst>
          </p:cNvPr>
          <p:cNvSpPr/>
          <p:nvPr/>
        </p:nvSpPr>
        <p:spPr>
          <a:xfrm>
            <a:off x="388225" y="914568"/>
            <a:ext cx="4817660" cy="1474280"/>
          </a:xfrm>
          <a:prstGeom prst="flowChartOffpageConnector">
            <a:avLst/>
          </a:prstGeom>
          <a:solidFill>
            <a:schemeClr val="bg2"/>
          </a:solidFill>
          <a:ln w="254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ts val="100"/>
              </a:spcBef>
            </a:pPr>
            <a:r>
              <a:rPr lang="es-ES" sz="2600" dirty="0">
                <a:solidFill>
                  <a:prstClr val="black"/>
                </a:solidFill>
                <a:cs typeface="Arial"/>
              </a:rPr>
              <a:t>Examinar los puntos fuertes y las deficiencias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6D38A6C-2F8F-4154-AD53-AC19193B93C6}"/>
              </a:ext>
            </a:extLst>
          </p:cNvPr>
          <p:cNvSpPr/>
          <p:nvPr/>
        </p:nvSpPr>
        <p:spPr>
          <a:xfrm>
            <a:off x="5841242" y="1098647"/>
            <a:ext cx="5559361" cy="457192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spcAft>
                <a:spcPts val="1200"/>
              </a:spcAft>
            </a:pPr>
            <a:r>
              <a:rPr lang="en-US" b="1" u="sng" dirty="0">
                <a:latin typeface="+mj-lt"/>
                <a:cs typeface="Calibri" panose="020F0502020204030204" pitchFamily="34" charset="0"/>
              </a:rPr>
              <a:t>TAREAS:</a:t>
            </a:r>
          </a:p>
          <a:p>
            <a:pPr marL="342900" indent="-342900">
              <a:spcAft>
                <a:spcPts val="1200"/>
              </a:spcAft>
              <a:buAutoNum type="arabicPeriod"/>
            </a:pPr>
            <a:r>
              <a:rPr lang="en-US" dirty="0" err="1">
                <a:latin typeface="+mj-lt"/>
                <a:cs typeface="Calibri" panose="020F0502020204030204" pitchFamily="34" charset="0"/>
              </a:rPr>
              <a:t>En</a:t>
            </a:r>
            <a:r>
              <a:rPr lang="en-US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+mj-lt"/>
                <a:cs typeface="Calibri" panose="020F0502020204030204" pitchFamily="34" charset="0"/>
              </a:rPr>
              <a:t>grupos</a:t>
            </a:r>
            <a:r>
              <a:rPr lang="en-US" dirty="0">
                <a:latin typeface="+mj-lt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+mj-lt"/>
                <a:cs typeface="Calibri" panose="020F0502020204030204" pitchFamily="34" charset="0"/>
              </a:rPr>
              <a:t>dividan</a:t>
            </a:r>
            <a:r>
              <a:rPr lang="en-US" dirty="0">
                <a:latin typeface="+mj-lt"/>
                <a:cs typeface="Calibri" panose="020F0502020204030204" pitchFamily="34" charset="0"/>
              </a:rPr>
              <a:t> una hoja de </a:t>
            </a:r>
            <a:r>
              <a:rPr lang="en-US" dirty="0" err="1">
                <a:latin typeface="+mj-lt"/>
                <a:cs typeface="Calibri" panose="020F0502020204030204" pitchFamily="34" charset="0"/>
              </a:rPr>
              <a:t>papel</a:t>
            </a:r>
            <a:r>
              <a:rPr lang="en-US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+mj-lt"/>
                <a:cs typeface="Calibri" panose="020F0502020204030204" pitchFamily="34" charset="0"/>
              </a:rPr>
              <a:t>en</a:t>
            </a:r>
            <a:r>
              <a:rPr lang="en-US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+mj-lt"/>
                <a:cs typeface="Calibri" panose="020F0502020204030204" pitchFamily="34" charset="0"/>
              </a:rPr>
              <a:t>tres</a:t>
            </a:r>
            <a:r>
              <a:rPr lang="en-US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+mj-lt"/>
                <a:cs typeface="Calibri" panose="020F0502020204030204" pitchFamily="34" charset="0"/>
              </a:rPr>
              <a:t>secciones</a:t>
            </a:r>
            <a:r>
              <a:rPr lang="en-US" dirty="0">
                <a:latin typeface="+mj-lt"/>
                <a:cs typeface="Calibri" panose="020F0502020204030204" pitchFamily="34" charset="0"/>
              </a:rPr>
              <a:t>.</a:t>
            </a:r>
          </a:p>
          <a:p>
            <a:pPr marL="342900" indent="-342900">
              <a:spcAft>
                <a:spcPts val="1200"/>
              </a:spcAft>
              <a:buAutoNum type="arabicPeriod"/>
            </a:pPr>
            <a:r>
              <a:rPr lang="en-US" dirty="0" err="1">
                <a:latin typeface="+mj-lt"/>
                <a:cs typeface="Calibri" panose="020F0502020204030204" pitchFamily="34" charset="0"/>
              </a:rPr>
              <a:t>Examinen</a:t>
            </a:r>
            <a:r>
              <a:rPr lang="en-US" dirty="0">
                <a:latin typeface="+mj-lt"/>
                <a:cs typeface="Calibri" panose="020F0502020204030204" pitchFamily="34" charset="0"/>
              </a:rPr>
              <a:t> la </a:t>
            </a:r>
            <a:r>
              <a:rPr lang="en-US" dirty="0" err="1">
                <a:latin typeface="+mj-lt"/>
                <a:cs typeface="Calibri" panose="020F0502020204030204" pitchFamily="34" charset="0"/>
              </a:rPr>
              <a:t>lista</a:t>
            </a:r>
            <a:r>
              <a:rPr lang="en-US" dirty="0">
                <a:latin typeface="+mj-lt"/>
                <a:cs typeface="Calibri" panose="020F0502020204030204" pitchFamily="34" charset="0"/>
              </a:rPr>
              <a:t> de </a:t>
            </a:r>
            <a:r>
              <a:rPr lang="en-US" dirty="0" err="1">
                <a:latin typeface="+mj-lt"/>
                <a:cs typeface="Calibri" panose="020F0502020204030204" pitchFamily="34" charset="0"/>
              </a:rPr>
              <a:t>comprobación</a:t>
            </a:r>
            <a:r>
              <a:rPr lang="en-US" dirty="0">
                <a:latin typeface="+mj-lt"/>
                <a:cs typeface="Calibri" panose="020F0502020204030204" pitchFamily="34" charset="0"/>
              </a:rPr>
              <a:t> de la </a:t>
            </a:r>
            <a:r>
              <a:rPr lang="en-US" dirty="0" err="1">
                <a:latin typeface="+mj-lt"/>
                <a:cs typeface="Calibri" panose="020F0502020204030204" pitchFamily="34" charset="0"/>
              </a:rPr>
              <a:t>preparación</a:t>
            </a:r>
            <a:r>
              <a:rPr lang="en-US" dirty="0">
                <a:latin typeface="+mj-lt"/>
                <a:cs typeface="Calibri" panose="020F0502020204030204" pitchFamily="34" charset="0"/>
              </a:rPr>
              <a:t>, sus planes y las </a:t>
            </a:r>
            <a:r>
              <a:rPr lang="en-US" dirty="0" err="1">
                <a:latin typeface="+mj-lt"/>
                <a:cs typeface="Calibri" panose="020F0502020204030204" pitchFamily="34" charset="0"/>
              </a:rPr>
              <a:t>notas</a:t>
            </a:r>
            <a:r>
              <a:rPr lang="en-US" dirty="0">
                <a:latin typeface="+mj-lt"/>
                <a:cs typeface="Calibri" panose="020F0502020204030204" pitchFamily="34" charset="0"/>
              </a:rPr>
              <a:t> de </a:t>
            </a:r>
            <a:r>
              <a:rPr lang="en-US" dirty="0" err="1">
                <a:latin typeface="+mj-lt"/>
                <a:cs typeface="Calibri" panose="020F0502020204030204" pitchFamily="34" charset="0"/>
              </a:rPr>
              <a:t>su</a:t>
            </a:r>
            <a:r>
              <a:rPr lang="en-US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+mj-lt"/>
                <a:cs typeface="Calibri" panose="020F0502020204030204" pitchFamily="34" charset="0"/>
              </a:rPr>
              <a:t>ejercicio</a:t>
            </a:r>
            <a:r>
              <a:rPr lang="en-US" dirty="0">
                <a:latin typeface="+mj-lt"/>
                <a:cs typeface="Calibri" panose="020F0502020204030204" pitchFamily="34" charset="0"/>
              </a:rPr>
              <a:t> de </a:t>
            </a:r>
            <a:r>
              <a:rPr lang="en-US" dirty="0" err="1">
                <a:latin typeface="+mj-lt"/>
                <a:cs typeface="Calibri" panose="020F0502020204030204" pitchFamily="34" charset="0"/>
              </a:rPr>
              <a:t>simulación</a:t>
            </a:r>
            <a:r>
              <a:rPr lang="en-US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+mj-lt"/>
                <a:cs typeface="Calibri" panose="020F0502020204030204" pitchFamily="34" charset="0"/>
              </a:rPr>
              <a:t>teórico</a:t>
            </a:r>
            <a:r>
              <a:rPr lang="en-US" dirty="0">
                <a:latin typeface="+mj-lt"/>
                <a:cs typeface="Calibri" panose="020F0502020204030204" pitchFamily="34" charset="0"/>
              </a:rPr>
              <a:t>. </a:t>
            </a:r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en-US" dirty="0" err="1">
                <a:latin typeface="+mj-lt"/>
                <a:cs typeface="Calibri" panose="020F0502020204030204" pitchFamily="34" charset="0"/>
              </a:rPr>
              <a:t>Comenten</a:t>
            </a:r>
            <a:r>
              <a:rPr lang="en-US" dirty="0">
                <a:latin typeface="+mj-lt"/>
                <a:cs typeface="Calibri" panose="020F0502020204030204" pitchFamily="34" charset="0"/>
              </a:rPr>
              <a:t> y </a:t>
            </a:r>
            <a:r>
              <a:rPr lang="en-US" dirty="0" err="1">
                <a:latin typeface="+mj-lt"/>
                <a:cs typeface="Calibri" panose="020F0502020204030204" pitchFamily="34" charset="0"/>
              </a:rPr>
              <a:t>anoten</a:t>
            </a:r>
            <a:r>
              <a:rPr lang="en-US" dirty="0">
                <a:latin typeface="+mj-lt"/>
                <a:cs typeface="Calibri" panose="020F0502020204030204" pitchFamily="34" charset="0"/>
              </a:rPr>
              <a:t> sus </a:t>
            </a:r>
            <a:r>
              <a:rPr lang="en-US" dirty="0" err="1">
                <a:latin typeface="+mj-lt"/>
                <a:cs typeface="Calibri" panose="020F0502020204030204" pitchFamily="34" charset="0"/>
              </a:rPr>
              <a:t>observaciones</a:t>
            </a:r>
            <a:r>
              <a:rPr lang="en-US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+mj-lt"/>
                <a:cs typeface="Calibri" panose="020F0502020204030204" pitchFamily="34" charset="0"/>
              </a:rPr>
              <a:t>en</a:t>
            </a:r>
            <a:r>
              <a:rPr lang="en-US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+mj-lt"/>
                <a:cs typeface="Calibri" panose="020F0502020204030204" pitchFamily="34" charset="0"/>
              </a:rPr>
              <a:t>cada</a:t>
            </a:r>
            <a:r>
              <a:rPr lang="en-US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+mj-lt"/>
                <a:cs typeface="Calibri" panose="020F0502020204030204" pitchFamily="34" charset="0"/>
              </a:rPr>
              <a:t>sección</a:t>
            </a:r>
            <a:r>
              <a:rPr lang="en-US" dirty="0">
                <a:latin typeface="+mj-lt"/>
                <a:cs typeface="Calibri" panose="020F0502020204030204" pitchFamily="34" charset="0"/>
              </a:rPr>
              <a:t> de la hoja para responder a lo </a:t>
            </a:r>
            <a:r>
              <a:rPr lang="en-US" dirty="0" err="1">
                <a:latin typeface="+mj-lt"/>
                <a:cs typeface="Calibri" panose="020F0502020204030204" pitchFamily="34" charset="0"/>
              </a:rPr>
              <a:t>siguiente</a:t>
            </a:r>
            <a:r>
              <a:rPr lang="en-US" dirty="0">
                <a:latin typeface="+mj-lt"/>
                <a:cs typeface="Calibri" panose="020F0502020204030204" pitchFamily="34" charset="0"/>
              </a:rPr>
              <a:t>:</a:t>
            </a:r>
            <a:endParaRPr lang="en-US" b="1" dirty="0">
              <a:latin typeface="+mj-lt"/>
              <a:cs typeface="Calibri" panose="020F0502020204030204" pitchFamily="34" charset="0"/>
            </a:endParaRPr>
          </a:p>
          <a:p>
            <a:pPr marL="800100" lvl="1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  <a:cs typeface="Calibri" panose="020F0502020204030204" pitchFamily="34" charset="0"/>
              </a:rPr>
              <a:t>¿</a:t>
            </a:r>
            <a:r>
              <a:rPr lang="en-US" dirty="0" err="1">
                <a:latin typeface="+mj-lt"/>
                <a:cs typeface="Calibri" panose="020F0502020204030204" pitchFamily="34" charset="0"/>
              </a:rPr>
              <a:t>Qué</a:t>
            </a:r>
            <a:r>
              <a:rPr lang="en-US" dirty="0">
                <a:latin typeface="+mj-lt"/>
                <a:cs typeface="Calibri" panose="020F0502020204030204" pitchFamily="34" charset="0"/>
              </a:rPr>
              <a:t> ha </a:t>
            </a:r>
            <a:r>
              <a:rPr lang="en-US" dirty="0" err="1">
                <a:latin typeface="+mj-lt"/>
                <a:cs typeface="Calibri" panose="020F0502020204030204" pitchFamily="34" charset="0"/>
              </a:rPr>
              <a:t>funcionado</a:t>
            </a:r>
            <a:r>
              <a:rPr lang="en-US" dirty="0">
                <a:latin typeface="+mj-lt"/>
                <a:cs typeface="Calibri" panose="020F0502020204030204" pitchFamily="34" charset="0"/>
              </a:rPr>
              <a:t> bien? (</a:t>
            </a:r>
            <a:r>
              <a:rPr lang="en-US" dirty="0" err="1">
                <a:latin typeface="+mj-lt"/>
                <a:cs typeface="Calibri" panose="020F0502020204030204" pitchFamily="34" charset="0"/>
              </a:rPr>
              <a:t>Logros</a:t>
            </a:r>
            <a:r>
              <a:rPr lang="en-US" dirty="0">
                <a:latin typeface="+mj-lt"/>
                <a:cs typeface="Calibri" panose="020F0502020204030204" pitchFamily="34" charset="0"/>
              </a:rPr>
              <a:t>)</a:t>
            </a:r>
          </a:p>
          <a:p>
            <a:pPr marL="800100" lvl="1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dirty="0">
                <a:cs typeface="Arial"/>
              </a:rPr>
              <a:t>¿Qué problemas ha habido? </a:t>
            </a:r>
            <a:r>
              <a:rPr lang="en-US" dirty="0">
                <a:latin typeface="+mj-lt"/>
                <a:cs typeface="Calibri" panose="020F0502020204030204" pitchFamily="34" charset="0"/>
              </a:rPr>
              <a:t>(</a:t>
            </a:r>
            <a:r>
              <a:rPr lang="en-US" dirty="0" err="1">
                <a:latin typeface="+mj-lt"/>
                <a:cs typeface="Calibri" panose="020F0502020204030204" pitchFamily="34" charset="0"/>
              </a:rPr>
              <a:t>Problemas</a:t>
            </a:r>
            <a:r>
              <a:rPr lang="en-US" dirty="0">
                <a:latin typeface="+mj-lt"/>
                <a:cs typeface="Calibri" panose="020F0502020204030204" pitchFamily="34" charset="0"/>
              </a:rPr>
              <a:t>)</a:t>
            </a:r>
          </a:p>
          <a:p>
            <a:pPr marL="812800" marR="1153795" lvl="1" indent="-342900">
              <a:lnSpc>
                <a:spcPct val="101099"/>
              </a:lnSpc>
              <a:spcBef>
                <a:spcPts val="1225"/>
              </a:spcBef>
              <a:buChar char="•"/>
              <a:tabLst>
                <a:tab pos="812165" algn="l"/>
                <a:tab pos="812800" algn="l"/>
              </a:tabLst>
            </a:pPr>
            <a:r>
              <a:rPr lang="es-ES" dirty="0">
                <a:cs typeface="Arial"/>
              </a:rPr>
              <a:t>¿Recomendaciones? (prioricen e indiquen las 3 primeras)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9301FD9-3E22-4D05-AB5A-E42D4E841735}"/>
              </a:ext>
            </a:extLst>
          </p:cNvPr>
          <p:cNvGrpSpPr/>
          <p:nvPr/>
        </p:nvGrpSpPr>
        <p:grpSpPr>
          <a:xfrm>
            <a:off x="9761540" y="711777"/>
            <a:ext cx="1934240" cy="749356"/>
            <a:chOff x="9978391" y="5342554"/>
            <a:chExt cx="1934240" cy="749356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8BB950D-E0EA-4CF9-914C-A9343E4B77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78391" y="5342554"/>
              <a:ext cx="784098" cy="749356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30C1043-CB9B-46D4-B470-C7E83CDEBCC2}"/>
                </a:ext>
              </a:extLst>
            </p:cNvPr>
            <p:cNvSpPr txBox="1"/>
            <p:nvPr/>
          </p:nvSpPr>
          <p:spPr>
            <a:xfrm>
              <a:off x="10668380" y="5522976"/>
              <a:ext cx="12442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spcBef>
                  <a:spcPts val="700"/>
                </a:spcBef>
                <a:buClr>
                  <a:srgbClr val="DD8047"/>
                </a:buClr>
                <a:buSzPct val="60000"/>
              </a:pPr>
              <a:r>
                <a:rPr lang="en-US" sz="2400" b="1" dirty="0">
                  <a:solidFill>
                    <a:srgbClr val="0070C0"/>
                  </a:solidFill>
                  <a:latin typeface="+mj-lt"/>
                  <a:cs typeface="Calibri" panose="020F0502020204030204" pitchFamily="34" charset="0"/>
                </a:rPr>
                <a:t>75 min.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5B964DD-F08B-438A-B1C8-E8CDC9A289C8}"/>
              </a:ext>
            </a:extLst>
          </p:cNvPr>
          <p:cNvSpPr txBox="1"/>
          <p:nvPr/>
        </p:nvSpPr>
        <p:spPr>
          <a:xfrm>
            <a:off x="6434920" y="5966533"/>
            <a:ext cx="48927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en-US" sz="1400" i="1" dirty="0">
                <a:solidFill>
                  <a:schemeClr val="accent1"/>
                </a:solidFill>
                <a:latin typeface="+mj-lt"/>
                <a:cs typeface="Calibri" panose="020F0502020204030204" pitchFamily="34" charset="0"/>
              </a:rPr>
              <a:t>Nota: el plan de </a:t>
            </a:r>
            <a:r>
              <a:rPr lang="en-US" sz="1400" i="1" dirty="0" err="1">
                <a:solidFill>
                  <a:schemeClr val="accent1"/>
                </a:solidFill>
                <a:latin typeface="+mj-lt"/>
                <a:cs typeface="Calibri" panose="020F0502020204030204" pitchFamily="34" charset="0"/>
              </a:rPr>
              <a:t>acción</a:t>
            </a:r>
            <a:r>
              <a:rPr lang="en-US" sz="1400" i="1" dirty="0">
                <a:solidFill>
                  <a:schemeClr val="accent1"/>
                </a:solidFill>
                <a:latin typeface="+mj-lt"/>
                <a:cs typeface="Calibri" panose="020F0502020204030204" pitchFamily="34" charset="0"/>
              </a:rPr>
              <a:t> se </a:t>
            </a:r>
            <a:r>
              <a:rPr lang="en-US" sz="1400" i="1" dirty="0" err="1">
                <a:solidFill>
                  <a:schemeClr val="accent1"/>
                </a:solidFill>
                <a:latin typeface="+mj-lt"/>
                <a:cs typeface="Calibri" panose="020F0502020204030204" pitchFamily="34" charset="0"/>
              </a:rPr>
              <a:t>elaborará</a:t>
            </a:r>
            <a:r>
              <a:rPr lang="en-US" sz="1400" i="1" dirty="0">
                <a:solidFill>
                  <a:schemeClr val="accent1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sz="1400" i="1" dirty="0" err="1">
                <a:solidFill>
                  <a:schemeClr val="accent1"/>
                </a:solidFill>
                <a:latin typeface="+mj-lt"/>
                <a:cs typeface="Calibri" panose="020F0502020204030204" pitchFamily="34" charset="0"/>
              </a:rPr>
              <a:t>en</a:t>
            </a:r>
            <a:r>
              <a:rPr lang="en-US" sz="1400" i="1" dirty="0">
                <a:solidFill>
                  <a:schemeClr val="accent1"/>
                </a:solidFill>
                <a:latin typeface="+mj-lt"/>
                <a:cs typeface="Calibri" panose="020F0502020204030204" pitchFamily="34" charset="0"/>
              </a:rPr>
              <a:t> la </a:t>
            </a:r>
            <a:r>
              <a:rPr lang="en-US" sz="1400" i="1" dirty="0" err="1">
                <a:solidFill>
                  <a:schemeClr val="accent1"/>
                </a:solidFill>
                <a:latin typeface="+mj-lt"/>
                <a:cs typeface="Calibri" panose="020F0502020204030204" pitchFamily="34" charset="0"/>
              </a:rPr>
              <a:t>próxima</a:t>
            </a:r>
            <a:r>
              <a:rPr lang="en-US" sz="1400" i="1" dirty="0">
                <a:solidFill>
                  <a:schemeClr val="accent1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sz="1400" i="1" dirty="0" err="1">
                <a:solidFill>
                  <a:schemeClr val="accent1"/>
                </a:solidFill>
                <a:latin typeface="+mj-lt"/>
                <a:cs typeface="Calibri" panose="020F0502020204030204" pitchFamily="34" charset="0"/>
              </a:rPr>
              <a:t>sesión</a:t>
            </a:r>
            <a:endParaRPr lang="en-US" sz="1400" i="1" dirty="0">
              <a:solidFill>
                <a:schemeClr val="accent1"/>
              </a:solidFill>
              <a:latin typeface="+mj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5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C8DB75-6FDF-4990-B74D-9A2732931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Pausa</a:t>
            </a:r>
            <a:r>
              <a:rPr lang="en-US" dirty="0"/>
              <a:t> para café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6C72D3-CA0F-4CE2-B229-7BBC2D908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26 de </a:t>
            </a:r>
            <a:r>
              <a:rPr lang="en-US" dirty="0" err="1"/>
              <a:t>octubre</a:t>
            </a:r>
            <a:r>
              <a:rPr lang="en-US" dirty="0"/>
              <a:t> de 2020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A53E21E-7CF7-4CC4-8BCD-1B6388A2620A}"/>
              </a:ext>
            </a:extLst>
          </p:cNvPr>
          <p:cNvSpPr/>
          <p:nvPr/>
        </p:nvSpPr>
        <p:spPr>
          <a:xfrm>
            <a:off x="1511808" y="1809134"/>
            <a:ext cx="3600000" cy="3600000"/>
          </a:xfrm>
          <a:prstGeom prst="rect">
            <a:avLst/>
          </a:prstGeom>
          <a:solidFill>
            <a:schemeClr val="bg1"/>
          </a:solidFill>
          <a:ln w="231775" cmpd="thickThin">
            <a:solidFill>
              <a:schemeClr val="accent1"/>
            </a:solidFill>
          </a:ln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en-US" sz="3600" b="1" dirty="0" err="1">
                <a:solidFill>
                  <a:schemeClr val="accent1"/>
                </a:solidFill>
              </a:rPr>
              <a:t>Pausa</a:t>
            </a:r>
            <a:r>
              <a:rPr lang="en-US" sz="3600" b="1" dirty="0">
                <a:solidFill>
                  <a:schemeClr val="accent1"/>
                </a:solidFill>
              </a:rPr>
              <a:t> para café </a:t>
            </a:r>
            <a:br>
              <a:rPr lang="en-US" sz="3600" b="1" dirty="0">
                <a:solidFill>
                  <a:schemeClr val="accent1"/>
                </a:solidFill>
              </a:rPr>
            </a:br>
            <a:r>
              <a:rPr lang="en-US" sz="3600" b="1" dirty="0">
                <a:solidFill>
                  <a:schemeClr val="accent1"/>
                </a:solidFill>
              </a:rPr>
              <a:t>(15 min.)</a:t>
            </a:r>
          </a:p>
        </p:txBody>
      </p:sp>
      <p:pic>
        <p:nvPicPr>
          <p:cNvPr id="8" name="Content Placeholder 6" descr="A close up of a coffee cup sitting on a table&#10;&#10;Description automatically generated">
            <a:extLst>
              <a:ext uri="{FF2B5EF4-FFF2-40B4-BE49-F238E27FC236}">
                <a16:creationId xmlns:a16="http://schemas.microsoft.com/office/drawing/2014/main" id="{40D55979-E3C8-4FF8-8E59-A1BD7A07A8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85448" y="608658"/>
            <a:ext cx="5256363" cy="6000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228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9330F-8F6C-451F-B474-42C12FEF8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Plan de </a:t>
            </a:r>
            <a:r>
              <a:rPr lang="en-US" dirty="0" err="1"/>
              <a:t>acción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AF6609-EB6A-404F-AE07-77BA3F8C3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26 de </a:t>
            </a:r>
            <a:r>
              <a:rPr lang="en-US" dirty="0" err="1"/>
              <a:t>octubre</a:t>
            </a:r>
            <a:r>
              <a:rPr lang="en-US" dirty="0"/>
              <a:t> de 2020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B2A816A-70D3-48BC-BE06-C4284701AC98}"/>
              </a:ext>
            </a:extLst>
          </p:cNvPr>
          <p:cNvGrpSpPr/>
          <p:nvPr/>
        </p:nvGrpSpPr>
        <p:grpSpPr>
          <a:xfrm>
            <a:off x="1445420" y="5643350"/>
            <a:ext cx="1934240" cy="749356"/>
            <a:chOff x="9978391" y="5342554"/>
            <a:chExt cx="1934240" cy="749356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51F79309-2284-4C6C-8B8E-00FB51F645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78391" y="5342554"/>
              <a:ext cx="784098" cy="749356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FFD4572-B504-4819-B475-93A622443C5B}"/>
                </a:ext>
              </a:extLst>
            </p:cNvPr>
            <p:cNvSpPr txBox="1"/>
            <p:nvPr/>
          </p:nvSpPr>
          <p:spPr>
            <a:xfrm>
              <a:off x="10668380" y="5522976"/>
              <a:ext cx="12442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spcBef>
                  <a:spcPts val="700"/>
                </a:spcBef>
                <a:buClr>
                  <a:srgbClr val="DD8047"/>
                </a:buClr>
                <a:buSzPct val="60000"/>
              </a:pPr>
              <a:r>
                <a:rPr lang="en-US" sz="2400" b="1" dirty="0">
                  <a:solidFill>
                    <a:srgbClr val="0070C0"/>
                  </a:solidFill>
                  <a:latin typeface="+mj-lt"/>
                  <a:cs typeface="Calibri" panose="020F0502020204030204" pitchFamily="34" charset="0"/>
                </a:rPr>
                <a:t>45 min.</a:t>
              </a:r>
            </a:p>
          </p:txBody>
        </p:sp>
      </p:grp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7E092CC0-BC73-104B-8C26-117A3FA477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559" y="2042595"/>
            <a:ext cx="3005101" cy="3047130"/>
          </a:xfrm>
          <a:prstGeom prst="rect">
            <a:avLst/>
          </a:prstGeom>
        </p:spPr>
      </p:pic>
      <p:pic>
        <p:nvPicPr>
          <p:cNvPr id="8" name="Picture 7" descr="Table, calendar&#10;&#10;Description automatically generated">
            <a:extLst>
              <a:ext uri="{FF2B5EF4-FFF2-40B4-BE49-F238E27FC236}">
                <a16:creationId xmlns:a16="http://schemas.microsoft.com/office/drawing/2014/main" id="{6D994D60-444B-E740-9212-1094D672C3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8284" y="1484334"/>
            <a:ext cx="6861134" cy="3889332"/>
          </a:xfrm>
          <a:prstGeom prst="rect">
            <a:avLst/>
          </a:prstGeom>
        </p:spPr>
      </p:pic>
      <p:pic>
        <p:nvPicPr>
          <p:cNvPr id="9" name="Picture 8" descr="Table, calendar&#10;&#10;Description automatically generated">
            <a:extLst>
              <a:ext uri="{FF2B5EF4-FFF2-40B4-BE49-F238E27FC236}">
                <a16:creationId xmlns:a16="http://schemas.microsoft.com/office/drawing/2014/main" id="{6D994D60-444B-E740-9212-1094D672C3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9660" y="1499806"/>
            <a:ext cx="7106434" cy="388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521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3"/>
            <a:extLst>
              <a:ext uri="{FF2B5EF4-FFF2-40B4-BE49-F238E27FC236}">
                <a16:creationId xmlns:a16="http://schemas.microsoft.com/office/drawing/2014/main" id="{DC4FB458-8FA3-4BC1-8A0D-FC385CD0C48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6577" y="5710104"/>
            <a:ext cx="1819796" cy="74530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34DAFD-A0A3-4E9F-8BCD-8CF1E4335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Último</a:t>
            </a:r>
            <a:r>
              <a:rPr lang="en-US" dirty="0"/>
              <a:t> </a:t>
            </a:r>
            <a:r>
              <a:rPr lang="en-US" dirty="0" err="1"/>
              <a:t>informe</a:t>
            </a:r>
            <a:r>
              <a:rPr lang="en-US" dirty="0"/>
              <a:t> de </a:t>
            </a:r>
            <a:r>
              <a:rPr lang="en-US" dirty="0" err="1"/>
              <a:t>situación</a:t>
            </a:r>
            <a:r>
              <a:rPr lang="en-US" dirty="0"/>
              <a:t> de la OMS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B10564-5E44-4E45-905F-4B41B230E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26 de </a:t>
            </a:r>
            <a:r>
              <a:rPr lang="en-US" dirty="0" err="1"/>
              <a:t>octubre</a:t>
            </a:r>
            <a:r>
              <a:rPr lang="en-US" dirty="0"/>
              <a:t> de 2020</a:t>
            </a:r>
          </a:p>
          <a:p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4F871DA-2632-4765-A38B-969A64757D61}"/>
              </a:ext>
            </a:extLst>
          </p:cNvPr>
          <p:cNvSpPr/>
          <p:nvPr/>
        </p:nvSpPr>
        <p:spPr>
          <a:xfrm>
            <a:off x="413864" y="2598003"/>
            <a:ext cx="92357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La </a:t>
            </a:r>
            <a:r>
              <a:rPr lang="en-US" sz="2800" b="1" dirty="0" err="1"/>
              <a:t>situación</a:t>
            </a:r>
            <a:r>
              <a:rPr lang="en-US" sz="2800" b="1" dirty="0"/>
              <a:t> </a:t>
            </a:r>
            <a:r>
              <a:rPr lang="en-US" sz="2800" b="1" dirty="0" err="1"/>
              <a:t>está</a:t>
            </a:r>
            <a:r>
              <a:rPr lang="en-US" sz="2800" b="1" dirty="0"/>
              <a:t> </a:t>
            </a:r>
            <a:r>
              <a:rPr lang="en-US" sz="2800" b="1" dirty="0" err="1"/>
              <a:t>evolucionando</a:t>
            </a:r>
            <a:r>
              <a:rPr lang="en-US" sz="2800" b="1" dirty="0"/>
              <a:t> </a:t>
            </a:r>
            <a:r>
              <a:rPr lang="en-US" sz="2800" b="1" dirty="0" err="1"/>
              <a:t>rápidamente</a:t>
            </a:r>
            <a:r>
              <a:rPr lang="en-US" sz="2800" b="1" dirty="0"/>
              <a:t>.</a:t>
            </a:r>
          </a:p>
          <a:p>
            <a:r>
              <a:rPr lang="en-US" sz="2800" dirty="0" err="1"/>
              <a:t>Veamos</a:t>
            </a:r>
            <a:r>
              <a:rPr lang="en-US" sz="2800" dirty="0"/>
              <a:t> el </a:t>
            </a:r>
            <a:r>
              <a:rPr lang="en-US" sz="2800" dirty="0" err="1"/>
              <a:t>último</a:t>
            </a:r>
            <a:r>
              <a:rPr lang="en-US" sz="2800" dirty="0"/>
              <a:t> </a:t>
            </a:r>
            <a:r>
              <a:rPr lang="en-US" sz="2800" dirty="0" err="1"/>
              <a:t>informe</a:t>
            </a:r>
            <a:r>
              <a:rPr lang="en-US" sz="2800" dirty="0"/>
              <a:t> de </a:t>
            </a:r>
            <a:r>
              <a:rPr lang="en-US" sz="2800" dirty="0" err="1"/>
              <a:t>situación</a:t>
            </a:r>
            <a:r>
              <a:rPr lang="en-US" sz="2800" dirty="0"/>
              <a:t> de la OMS.</a:t>
            </a:r>
          </a:p>
        </p:txBody>
      </p:sp>
      <p:pic>
        <p:nvPicPr>
          <p:cNvPr id="5" name="Picture 4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6B4298F1-BA16-8C44-8468-8F758BBD24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6268" y="1374180"/>
            <a:ext cx="3058126" cy="4113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875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9330F-8F6C-451F-B474-42C12FEF8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Consolidación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AF6609-EB6A-404F-AE07-77BA3F8C3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26 de </a:t>
            </a:r>
            <a:r>
              <a:rPr lang="en-US" dirty="0" err="1"/>
              <a:t>octubre</a:t>
            </a:r>
            <a:r>
              <a:rPr lang="en-US" dirty="0"/>
              <a:t> de 2020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1AD7759-B5A2-482F-A7FD-AD82059F221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9357" y="1292037"/>
            <a:ext cx="3760096" cy="20481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AAE8E30-4541-49CC-95C0-A89E91DC80E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2040" y="2036660"/>
            <a:ext cx="3760096" cy="20481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5DD8DEF-FCD3-4AC2-B786-898C4ED788A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4969" y="2595596"/>
            <a:ext cx="3760096" cy="2048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592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9330F-8F6C-451F-B474-42C12FEF8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Formulario</a:t>
            </a:r>
            <a:r>
              <a:rPr lang="en-US" dirty="0"/>
              <a:t> de </a:t>
            </a:r>
            <a:r>
              <a:rPr lang="en-US" dirty="0" err="1"/>
              <a:t>observaciones</a:t>
            </a:r>
            <a:r>
              <a:rPr lang="en-US" dirty="0"/>
              <a:t> de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participantes</a:t>
            </a:r>
            <a:r>
              <a:rPr lang="en-US" dirty="0"/>
              <a:t>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AF6609-EB6A-404F-AE07-77BA3F8C3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26 de </a:t>
            </a:r>
            <a:r>
              <a:rPr lang="en-US" dirty="0" err="1"/>
              <a:t>octubre</a:t>
            </a:r>
            <a:r>
              <a:rPr lang="en-US" dirty="0"/>
              <a:t> de 2020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B918967-1504-466D-B993-22C06F96181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772" y="1062607"/>
            <a:ext cx="3884491" cy="51545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62B40BA-F069-46EB-80AD-1DA680739316}"/>
              </a:ext>
            </a:extLst>
          </p:cNvPr>
          <p:cNvSpPr/>
          <p:nvPr/>
        </p:nvSpPr>
        <p:spPr>
          <a:xfrm>
            <a:off x="6172765" y="2184611"/>
            <a:ext cx="479946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sz="2800" i="1" dirty="0" err="1">
                <a:latin typeface="Arial" panose="020B0604020202020204" pitchFamily="34" charset="0"/>
                <a:ea typeface="Calibri" panose="020F0502020204030204" pitchFamily="34" charset="0"/>
              </a:rPr>
              <a:t>Sus</a:t>
            </a:r>
            <a:r>
              <a:rPr lang="en-US" sz="2800" i="1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ea typeface="Calibri" panose="020F0502020204030204" pitchFamily="34" charset="0"/>
              </a:rPr>
              <a:t>observaciones</a:t>
            </a:r>
            <a:r>
              <a:rPr lang="en-US" sz="2800" i="1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ea typeface="Calibri" panose="020F0502020204030204" pitchFamily="34" charset="0"/>
              </a:rPr>
              <a:t>nos</a:t>
            </a:r>
            <a:r>
              <a:rPr lang="en-US" sz="2800" i="1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ea typeface="Calibri" panose="020F0502020204030204" pitchFamily="34" charset="0"/>
              </a:rPr>
              <a:t>ayudarán</a:t>
            </a:r>
            <a:r>
              <a:rPr lang="en-US" sz="2800" i="1" dirty="0">
                <a:latin typeface="Arial" panose="020B0604020202020204" pitchFamily="34" charset="0"/>
                <a:ea typeface="Calibri" panose="020F0502020204030204" pitchFamily="34" charset="0"/>
              </a:rPr>
              <a:t> a </a:t>
            </a:r>
            <a:r>
              <a:rPr lang="en-US" sz="2800" i="1" dirty="0" err="1">
                <a:latin typeface="Arial" panose="020B0604020202020204" pitchFamily="34" charset="0"/>
                <a:ea typeface="Calibri" panose="020F0502020204030204" pitchFamily="34" charset="0"/>
              </a:rPr>
              <a:t>mantener</a:t>
            </a:r>
            <a:r>
              <a:rPr lang="en-US" sz="2800" i="1" dirty="0">
                <a:latin typeface="Arial" panose="020B0604020202020204" pitchFamily="34" charset="0"/>
                <a:ea typeface="Calibri" panose="020F0502020204030204" pitchFamily="34" charset="0"/>
              </a:rPr>
              <a:t> y </a:t>
            </a:r>
            <a:r>
              <a:rPr lang="en-US" sz="2800" i="1" dirty="0" err="1">
                <a:latin typeface="Arial" panose="020B0604020202020204" pitchFamily="34" charset="0"/>
                <a:ea typeface="Calibri" panose="020F0502020204030204" pitchFamily="34" charset="0"/>
              </a:rPr>
              <a:t>mejorar</a:t>
            </a:r>
            <a:r>
              <a:rPr lang="en-US" sz="2800" i="1" dirty="0">
                <a:latin typeface="Arial" panose="020B0604020202020204" pitchFamily="34" charset="0"/>
                <a:ea typeface="Calibri" panose="020F0502020204030204" pitchFamily="34" charset="0"/>
              </a:rPr>
              <a:t> la </a:t>
            </a:r>
            <a:r>
              <a:rPr lang="en-US" sz="2800" i="1" dirty="0" err="1">
                <a:latin typeface="Arial" panose="020B0604020202020204" pitchFamily="34" charset="0"/>
                <a:ea typeface="Calibri" panose="020F0502020204030204" pitchFamily="34" charset="0"/>
              </a:rPr>
              <a:t>calidad</a:t>
            </a:r>
            <a:r>
              <a:rPr lang="en-US" sz="2800" i="1" dirty="0">
                <a:latin typeface="Arial" panose="020B0604020202020204" pitchFamily="34" charset="0"/>
                <a:ea typeface="Calibri" panose="020F0502020204030204" pitchFamily="34" charset="0"/>
              </a:rPr>
              <a:t> y </a:t>
            </a:r>
            <a:r>
              <a:rPr lang="en-US" sz="2800" i="1" dirty="0" err="1">
                <a:latin typeface="Arial" panose="020B0604020202020204" pitchFamily="34" charset="0"/>
                <a:ea typeface="Calibri" panose="020F0502020204030204" pitchFamily="34" charset="0"/>
              </a:rPr>
              <a:t>pertinencia</a:t>
            </a:r>
            <a:r>
              <a:rPr lang="en-US" sz="2800" i="1" dirty="0">
                <a:latin typeface="Arial" panose="020B0604020202020204" pitchFamily="34" charset="0"/>
                <a:ea typeface="Calibri" panose="020F0502020204030204" pitchFamily="34" charset="0"/>
              </a:rPr>
              <a:t> de </a:t>
            </a:r>
            <a:r>
              <a:rPr lang="en-US" sz="2800" i="1" dirty="0" err="1">
                <a:latin typeface="Arial" panose="020B0604020202020204" pitchFamily="34" charset="0"/>
                <a:ea typeface="Calibri" panose="020F0502020204030204" pitchFamily="34" charset="0"/>
              </a:rPr>
              <a:t>los</a:t>
            </a:r>
            <a:r>
              <a:rPr lang="en-US" sz="2800" i="1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ea typeface="Calibri" panose="020F0502020204030204" pitchFamily="34" charset="0"/>
              </a:rPr>
              <a:t>futuros</a:t>
            </a:r>
            <a:r>
              <a:rPr lang="en-US" sz="2800" i="1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ea typeface="Calibri" panose="020F0502020204030204" pitchFamily="34" charset="0"/>
              </a:rPr>
              <a:t>ejercicios</a:t>
            </a:r>
            <a:r>
              <a:rPr lang="en-US" sz="2800" i="1" dirty="0">
                <a:latin typeface="Arial" panose="020B0604020202020204" pitchFamily="34" charset="0"/>
                <a:ea typeface="Calibri" panose="020F0502020204030204" pitchFamily="34" charset="0"/>
              </a:rPr>
              <a:t> de </a:t>
            </a:r>
            <a:r>
              <a:rPr lang="en-US" sz="2800" i="1" dirty="0" err="1">
                <a:latin typeface="Arial" panose="020B0604020202020204" pitchFamily="34" charset="0"/>
                <a:ea typeface="Calibri" panose="020F0502020204030204" pitchFamily="34" charset="0"/>
              </a:rPr>
              <a:t>simulación</a:t>
            </a:r>
            <a:r>
              <a:rPr lang="en-US" sz="2800" i="1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ea typeface="Calibri" panose="020F0502020204030204" pitchFamily="34" charset="0"/>
              </a:rPr>
              <a:t>práctica</a:t>
            </a:r>
            <a:r>
              <a:rPr lang="en-US" sz="2800" i="1" dirty="0"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  <a:endParaRPr lang="en-US" sz="32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B3E6510-CC81-4105-9D35-20E4BF56DD55}"/>
              </a:ext>
            </a:extLst>
          </p:cNvPr>
          <p:cNvGrpSpPr/>
          <p:nvPr/>
        </p:nvGrpSpPr>
        <p:grpSpPr>
          <a:xfrm>
            <a:off x="7730214" y="4687651"/>
            <a:ext cx="1762719" cy="749356"/>
            <a:chOff x="9978391" y="5342554"/>
            <a:chExt cx="1762719" cy="749356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73EC829-C3FA-4328-99AA-B40E0032AA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78391" y="5342554"/>
              <a:ext cx="784098" cy="749356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C1F5717-065B-4919-AD00-736B6FD64B1C}"/>
                </a:ext>
              </a:extLst>
            </p:cNvPr>
            <p:cNvSpPr txBox="1"/>
            <p:nvPr/>
          </p:nvSpPr>
          <p:spPr>
            <a:xfrm>
              <a:off x="10668380" y="5522976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spcBef>
                  <a:spcPts val="700"/>
                </a:spcBef>
                <a:buClr>
                  <a:srgbClr val="DD8047"/>
                </a:buClr>
                <a:buSzPct val="60000"/>
              </a:pPr>
              <a:r>
                <a:rPr lang="en-US" sz="2400" b="1" dirty="0">
                  <a:solidFill>
                    <a:srgbClr val="0070C0"/>
                  </a:solidFill>
                  <a:latin typeface="+mj-lt"/>
                  <a:cs typeface="Calibri" panose="020F0502020204030204" pitchFamily="34" charset="0"/>
                </a:rPr>
                <a:t>5 min.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1552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9330F-8F6C-451F-B474-42C12FEF8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Conclusiones</a:t>
            </a:r>
            <a:r>
              <a:rPr lang="en-US" dirty="0"/>
              <a:t> y </a:t>
            </a:r>
            <a:r>
              <a:rPr lang="en-US" dirty="0" err="1"/>
              <a:t>próximos</a:t>
            </a:r>
            <a:r>
              <a:rPr lang="en-US" dirty="0"/>
              <a:t> </a:t>
            </a:r>
            <a:r>
              <a:rPr lang="en-US" dirty="0" err="1"/>
              <a:t>pasos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AF6609-EB6A-404F-AE07-77BA3F8C3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26 de </a:t>
            </a:r>
            <a:r>
              <a:rPr lang="en-US" dirty="0" err="1"/>
              <a:t>octubre</a:t>
            </a:r>
            <a:r>
              <a:rPr lang="en-US" dirty="0"/>
              <a:t> de 2020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00FD45-150F-4024-82DC-29A8CF80CB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19557">
            <a:off x="1928217" y="1162881"/>
            <a:ext cx="7850404" cy="450094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E46B248-6FCC-4C4D-B5C7-8F13B04B80AF}"/>
              </a:ext>
            </a:extLst>
          </p:cNvPr>
          <p:cNvSpPr txBox="1"/>
          <p:nvPr/>
        </p:nvSpPr>
        <p:spPr>
          <a:xfrm>
            <a:off x="1878508" y="4578825"/>
            <a:ext cx="79498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en-US" sz="3600" b="1" dirty="0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PRÓXIMOS PASOS</a:t>
            </a:r>
          </a:p>
        </p:txBody>
      </p:sp>
    </p:spTree>
    <p:extLst>
      <p:ext uri="{BB962C8B-B14F-4D97-AF65-F5344CB8AC3E}">
        <p14:creationId xmlns:p14="http://schemas.microsoft.com/office/powerpoint/2010/main" val="2979113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772BCF9-0B8D-4074-9436-701BDD2B6BFF}"/>
              </a:ext>
            </a:extLst>
          </p:cNvPr>
          <p:cNvSpPr/>
          <p:nvPr/>
        </p:nvSpPr>
        <p:spPr>
          <a:xfrm>
            <a:off x="0" y="3773606"/>
            <a:ext cx="12192000" cy="28933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RECURSOS DE LA OMS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4F2AF43-6C07-4B87-BFC4-B1B98FDD4CAF}"/>
              </a:ext>
            </a:extLst>
          </p:cNvPr>
          <p:cNvSpPr txBox="1"/>
          <p:nvPr/>
        </p:nvSpPr>
        <p:spPr>
          <a:xfrm>
            <a:off x="0" y="-101525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None/>
              <a:tabLst/>
              <a:defRPr/>
            </a:pPr>
            <a:r>
              <a:rPr kumimoji="0" lang="es-ES" sz="4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¡MUCHAS GRACIAS!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11B9C60-02FC-41E8-B2BE-53DD780C3CA3}"/>
              </a:ext>
            </a:extLst>
          </p:cNvPr>
          <p:cNvSpPr/>
          <p:nvPr/>
        </p:nvSpPr>
        <p:spPr>
          <a:xfrm>
            <a:off x="1239599" y="4381796"/>
            <a:ext cx="2466240" cy="2153780"/>
          </a:xfrm>
          <a:prstGeom prst="roundRect">
            <a:avLst/>
          </a:prstGeom>
          <a:solidFill>
            <a:schemeClr val="bg1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OMS - COVID-19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Página web de emergencias</a:t>
            </a:r>
          </a:p>
        </p:txBody>
      </p:sp>
      <p:pic>
        <p:nvPicPr>
          <p:cNvPr id="9" name="Picture 8">
            <a:hlinkClick r:id="rId3"/>
            <a:extLst>
              <a:ext uri="{FF2B5EF4-FFF2-40B4-BE49-F238E27FC236}">
                <a16:creationId xmlns:a16="http://schemas.microsoft.com/office/drawing/2014/main" id="{73E02E2C-30C2-49FA-8399-05DC2B895B5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0782" y="5090038"/>
            <a:ext cx="1043875" cy="106313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23129EC-78FD-42DC-A2CC-588997984439}"/>
              </a:ext>
            </a:extLst>
          </p:cNvPr>
          <p:cNvSpPr txBox="1"/>
          <p:nvPr/>
        </p:nvSpPr>
        <p:spPr>
          <a:xfrm>
            <a:off x="1773271" y="6227799"/>
            <a:ext cx="147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None/>
              <a:tabLst/>
              <a:defRPr/>
            </a:pPr>
            <a:r>
              <a:rPr kumimoji="0" lang="es-ES" sz="1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Escanee o haga </a:t>
            </a:r>
            <a:r>
              <a:rPr kumimoji="0" lang="es-E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click</a:t>
            </a:r>
            <a:endParaRPr kumimoji="0" lang="es-ES" sz="1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2C72D7-0DB3-47B6-ACCD-3268695FBC1A}"/>
              </a:ext>
            </a:extLst>
          </p:cNvPr>
          <p:cNvSpPr txBox="1"/>
          <p:nvPr/>
        </p:nvSpPr>
        <p:spPr>
          <a:xfrm>
            <a:off x="0" y="733317"/>
            <a:ext cx="12192000" cy="302903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Si necesita apoyo técnico para el ejercicio de simulación,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póngase en contacto con el punto focal de la OMS de la oficina regional o la oficina en el país: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					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AFRO: 	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  <a:hlinkClick r:id="rId5"/>
              </a:rPr>
              <a:t>stephenm@who.int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					EMRO: 	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  <a:hlinkClick r:id="rId6"/>
              </a:rPr>
              <a:t>samhourid@who.int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					EURO: 	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  <a:hlinkClick r:id="rId7"/>
              </a:rPr>
              <a:t>schmidtt@who.int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;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  <a:hlinkClick r:id="rId8"/>
              </a:rPr>
              <a:t>rashforda@who.int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					OPS: 	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  <a:hlinkClick r:id="rId9"/>
              </a:rPr>
              <a:t>andragro@paho.org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lt"/>
                <a:cs typeface="Calibri"/>
              </a:rPr>
              <a:t>					SEARO: 	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lt"/>
                <a:cs typeface="Calibri"/>
                <a:hlinkClick r:id="rId10"/>
              </a:rPr>
              <a:t>h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lt"/>
                <a:cs typeface="Calibri"/>
                <a:hlinkClick r:id="rId10"/>
              </a:rPr>
              <a:t>katom@who.int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lt"/>
                <a:cs typeface="Calibri"/>
              </a:rPr>
              <a:t>;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lt"/>
                <a:cs typeface="Calibri"/>
                <a:hlinkClick r:id="rId11"/>
              </a:rPr>
              <a:t>htikem@who.int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lt"/>
                <a:cs typeface="Calibri"/>
              </a:rPr>
              <a:t> 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					WPRO: 	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  <a:hlinkClick r:id="rId12"/>
              </a:rPr>
              <a:t>eshofoniea@who.int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;  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8C6D610C-26D0-4FA3-8062-200749C0C412}"/>
              </a:ext>
            </a:extLst>
          </p:cNvPr>
          <p:cNvSpPr/>
          <p:nvPr/>
        </p:nvSpPr>
        <p:spPr>
          <a:xfrm>
            <a:off x="4918924" y="4381796"/>
            <a:ext cx="2466240" cy="2153780"/>
          </a:xfrm>
          <a:prstGeom prst="roundRect">
            <a:avLst/>
          </a:prstGeom>
          <a:solidFill>
            <a:schemeClr val="bg1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Más información sobre el coronavirus</a:t>
            </a:r>
          </a:p>
        </p:txBody>
      </p:sp>
      <p:pic>
        <p:nvPicPr>
          <p:cNvPr id="16" name="Picture 15">
            <a:hlinkClick r:id="rId13"/>
            <a:extLst>
              <a:ext uri="{FF2B5EF4-FFF2-40B4-BE49-F238E27FC236}">
                <a16:creationId xmlns:a16="http://schemas.microsoft.com/office/drawing/2014/main" id="{BD923BB1-F5AD-406F-BBD9-A8E464A1FDE4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3959" y="5090038"/>
            <a:ext cx="1036171" cy="106313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C06E5A8-EA35-4F91-A6BE-270512AABBE5}"/>
              </a:ext>
            </a:extLst>
          </p:cNvPr>
          <p:cNvSpPr txBox="1"/>
          <p:nvPr/>
        </p:nvSpPr>
        <p:spPr>
          <a:xfrm>
            <a:off x="5452596" y="6227798"/>
            <a:ext cx="147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None/>
              <a:tabLst/>
              <a:defRPr/>
            </a:pPr>
            <a:r>
              <a:rPr kumimoji="0" lang="es-ES" sz="1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Escanee o haga </a:t>
            </a:r>
            <a:r>
              <a:rPr kumimoji="0" lang="es-E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click</a:t>
            </a:r>
            <a:endParaRPr kumimoji="0" lang="es-ES" sz="1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Calibri" panose="020F0502020204030204" pitchFamily="34" charset="0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143DD285-C321-4EA7-9111-A30C5465E894}"/>
              </a:ext>
            </a:extLst>
          </p:cNvPr>
          <p:cNvSpPr/>
          <p:nvPr/>
        </p:nvSpPr>
        <p:spPr>
          <a:xfrm>
            <a:off x="8598249" y="4381795"/>
            <a:ext cx="2466240" cy="2153780"/>
          </a:xfrm>
          <a:prstGeom prst="roundRect">
            <a:avLst/>
          </a:prstGeom>
          <a:solidFill>
            <a:schemeClr val="bg1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82775" algn="r"/>
              </a:tabLst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Recursos de la OMS sobre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82775" algn="r"/>
              </a:tabLst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ejercicios de simulación</a:t>
            </a:r>
          </a:p>
        </p:txBody>
      </p:sp>
      <p:pic>
        <p:nvPicPr>
          <p:cNvPr id="4" name="Picture 3">
            <a:hlinkClick r:id="rId15"/>
            <a:extLst>
              <a:ext uri="{FF2B5EF4-FFF2-40B4-BE49-F238E27FC236}">
                <a16:creationId xmlns:a16="http://schemas.microsoft.com/office/drawing/2014/main" id="{8D4128EA-2D55-489B-A288-BCFD7174DEE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271436" y="5064618"/>
            <a:ext cx="1119866" cy="111397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C6E2D8B-9E90-47C9-847D-B1B528939382}"/>
              </a:ext>
            </a:extLst>
          </p:cNvPr>
          <p:cNvSpPr txBox="1"/>
          <p:nvPr/>
        </p:nvSpPr>
        <p:spPr>
          <a:xfrm>
            <a:off x="9131921" y="6227798"/>
            <a:ext cx="147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None/>
              <a:tabLst/>
              <a:defRPr/>
            </a:pPr>
            <a:r>
              <a:rPr kumimoji="0" lang="es-ES" sz="1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Escanee o haga </a:t>
            </a:r>
            <a:r>
              <a:rPr kumimoji="0" lang="es-E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click</a:t>
            </a:r>
            <a:endParaRPr kumimoji="0" lang="es-ES" sz="1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037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518" y="0"/>
            <a:ext cx="10207881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3600" dirty="0"/>
              <a:t>Orientaciones sobre preparación y respuesta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1353800" y="6634184"/>
            <a:ext cx="665411" cy="1795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página </a:t>
            </a:r>
            <a:fld id="{81D60167-4931-47E6-BA6A-407CBD079E47}" type="slidenum"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12700" marR="0" lvl="0" indent="0" algn="l" defTabSz="914400" rtl="0" eaLnBrk="1" fontAlgn="auto" latinLnBrk="0" hangingPunct="1">
                <a:lnSpc>
                  <a:spcPts val="142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76268" y="6652472"/>
            <a:ext cx="2057331" cy="166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EJERCICIO DE SIMULACIÓN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374926" y="6652472"/>
            <a:ext cx="2882874" cy="166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NUEVO CORONAVIRUS (COVID-19)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560608" y="6652472"/>
            <a:ext cx="1602192" cy="166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20 de octubre de 2020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31519" y="893571"/>
            <a:ext cx="11669395" cy="17748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just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srgbClr val="005D85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 OMS proporciona asesoramiento actualizado y exacto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9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508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Durante las emergencias sanitarias tales como la pandemia de COVID-19, una de las funciones más vitales de la OMS es reunir datos e investigaciones de todo el mundo, evaluarlos y seguidamente asesorar a los países acerca de la respuesta.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256AE81-B42B-4473-8A8E-0D547798C2DD}"/>
              </a:ext>
            </a:extLst>
          </p:cNvPr>
          <p:cNvSpPr/>
          <p:nvPr/>
        </p:nvSpPr>
        <p:spPr>
          <a:xfrm>
            <a:off x="132589" y="3049991"/>
            <a:ext cx="6096000" cy="30162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Desde enero de 2020, la OMS ha publicado más de 100 documentos relativos a la COVID-19. De ellos, más de la mitad son orientaciones técnicas detalladas sobre localización y pruebas de detección de casos, prestación de atención segura y apropiada en función de la gravedad de la enfermedad, rastreo de contactos y cuarentena, prevención de la transmisión entre personas, protección del personal sanitario, y ayuda a las comunidades para que respondan apropiadamente.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CD3B60-9A61-436A-891F-64897F8B00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589" y="2682648"/>
            <a:ext cx="6501580" cy="344974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5546B6-1766-4618-AB37-69C62D8F1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¿</a:t>
            </a:r>
            <a:r>
              <a:rPr lang="en-US" dirty="0" err="1"/>
              <a:t>Qué</a:t>
            </a:r>
            <a:r>
              <a:rPr lang="en-US" dirty="0"/>
              <a:t> </a:t>
            </a:r>
            <a:r>
              <a:rPr lang="en-US" dirty="0" err="1"/>
              <a:t>es</a:t>
            </a:r>
            <a:r>
              <a:rPr lang="en-US" dirty="0"/>
              <a:t> un </a:t>
            </a:r>
            <a:r>
              <a:rPr lang="en-US" dirty="0" err="1"/>
              <a:t>ejercicio</a:t>
            </a:r>
            <a:r>
              <a:rPr lang="en-US" dirty="0"/>
              <a:t> de </a:t>
            </a:r>
            <a:r>
              <a:rPr lang="en-US" dirty="0" err="1"/>
              <a:t>simulación</a:t>
            </a:r>
            <a:r>
              <a:rPr lang="en-US" dirty="0"/>
              <a:t> </a:t>
            </a:r>
            <a:r>
              <a:rPr lang="en-US" dirty="0" err="1"/>
              <a:t>teórico</a:t>
            </a:r>
            <a:r>
              <a:rPr lang="en-US" dirty="0"/>
              <a:t>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9D7005-D0A1-4AC3-9669-670EA17DF1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1200"/>
              </a:spcAft>
              <a:buNone/>
            </a:pPr>
            <a:endParaRPr lang="en-GB" i="1" u="sng" dirty="0">
              <a:solidFill>
                <a:srgbClr val="0070C0"/>
              </a:solidFill>
              <a:latin typeface="Calibri" charset="0"/>
              <a:ea typeface="Arial" charset="0"/>
            </a:endParaRPr>
          </a:p>
          <a:p>
            <a:pPr marL="0" indent="0" algn="ctr"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Un </a:t>
            </a:r>
            <a:r>
              <a:rPr lang="en-US" b="1" dirty="0" err="1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ejercicio</a:t>
            </a:r>
            <a:r>
              <a:rPr lang="en-US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en-US" b="1" dirty="0" err="1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simulación</a:t>
            </a:r>
            <a:r>
              <a:rPr lang="en-US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teórico</a:t>
            </a:r>
            <a:r>
              <a:rPr lang="en-US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>
                <a:latin typeface="Calibri"/>
                <a:cs typeface="Calibri"/>
              </a:rPr>
              <a:t>es un debate en el que se utiliza un escenario de simulación progresivo, junto con una serie de </a:t>
            </a:r>
            <a:r>
              <a:rPr lang="es-ES" b="1" dirty="0">
                <a:latin typeface="Calibri"/>
                <a:cs typeface="Calibri"/>
              </a:rPr>
              <a:t>consignas</a:t>
            </a:r>
            <a:r>
              <a:rPr lang="es-ES" dirty="0">
                <a:latin typeface="Calibri"/>
                <a:cs typeface="Calibri"/>
              </a:rPr>
              <a:t> por escrito, y en el que los participantes estudian el impacto de una posible emergencia sanitaria en los planes, procedimientos y capacidades existentes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0" indent="0" algn="ctr">
              <a:buNone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En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un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ejercicio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simulación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teórico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 </a:t>
            </a:r>
            <a:r>
              <a:rPr lang="en-US" b="1" dirty="0" err="1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simula</a:t>
            </a:r>
            <a:r>
              <a:rPr lang="en-US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una </a:t>
            </a:r>
            <a:r>
              <a:rPr lang="en-US" b="1" dirty="0" err="1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situación</a:t>
            </a:r>
            <a:r>
              <a:rPr lang="en-US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en-US" b="1" dirty="0" err="1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emergencia</a:t>
            </a:r>
            <a:r>
              <a:rPr lang="en-US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en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un </a:t>
            </a:r>
            <a:r>
              <a:rPr lang="es-ES" dirty="0">
                <a:latin typeface="Calibri"/>
                <a:cs typeface="Calibri"/>
              </a:rPr>
              <a:t>contexto informal y exento de tensión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.» </a:t>
            </a:r>
            <a:b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US" dirty="0"/>
            </a:br>
            <a:r>
              <a:rPr lang="en-US" sz="1600" dirty="0"/>
              <a:t>-WHO Exercise Manual, 2017</a:t>
            </a:r>
          </a:p>
          <a:p>
            <a:pPr marL="0" indent="0">
              <a:lnSpc>
                <a:spcPct val="115000"/>
              </a:lnSpc>
              <a:spcAft>
                <a:spcPts val="1200"/>
              </a:spcAft>
              <a:buNone/>
            </a:pPr>
            <a:endParaRPr lang="en-GB" i="1" u="sng" dirty="0">
              <a:solidFill>
                <a:srgbClr val="0070C0"/>
              </a:solidFill>
              <a:latin typeface="Arial" charset="0"/>
              <a:ea typeface="Arial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67F07D-280F-4690-8F55-72C4FE4D5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26 de </a:t>
            </a:r>
            <a:r>
              <a:rPr lang="en-US" dirty="0" err="1"/>
              <a:t>octubre</a:t>
            </a:r>
            <a:r>
              <a:rPr lang="en-US" dirty="0"/>
              <a:t> de 2020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0285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17F212-D0A6-4214-B3AF-B63213580F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>
                <a:latin typeface="+mj-lt"/>
                <a:cs typeface="Calibri" panose="020F0502020204030204" pitchFamily="34" charset="0"/>
              </a:rPr>
              <a:t>Diseño</a:t>
            </a:r>
            <a:r>
              <a:rPr lang="en-US" dirty="0">
                <a:latin typeface="+mj-lt"/>
                <a:cs typeface="Calibri" panose="020F0502020204030204" pitchFamily="34" charset="0"/>
              </a:rPr>
              <a:t> y </a:t>
            </a:r>
            <a:r>
              <a:rPr lang="en-US" dirty="0" err="1">
                <a:latin typeface="+mj-lt"/>
                <a:cs typeface="Calibri" panose="020F0502020204030204" pitchFamily="34" charset="0"/>
              </a:rPr>
              <a:t>finalidad</a:t>
            </a:r>
            <a:endParaRPr lang="en-US" dirty="0">
              <a:latin typeface="+mj-lt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FA6662-E0A7-42E7-85DE-8E057FA7B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26 de </a:t>
            </a:r>
            <a:r>
              <a:rPr lang="en-US" dirty="0" err="1"/>
              <a:t>octubre</a:t>
            </a:r>
            <a:r>
              <a:rPr lang="en-US" dirty="0"/>
              <a:t> de 2020</a:t>
            </a:r>
          </a:p>
          <a:p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DCE674F-954A-4D0E-90FA-4EB88E0C98B6}"/>
              </a:ext>
            </a:extLst>
          </p:cNvPr>
          <p:cNvSpPr/>
          <p:nvPr/>
        </p:nvSpPr>
        <p:spPr>
          <a:xfrm>
            <a:off x="152780" y="698874"/>
            <a:ext cx="8140320" cy="510909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600" b="1" dirty="0" err="1">
                <a:solidFill>
                  <a:schemeClr val="accent3"/>
                </a:solidFill>
              </a:rPr>
              <a:t>Diseño</a:t>
            </a:r>
            <a:r>
              <a:rPr lang="en-US" sz="3600" b="1" dirty="0">
                <a:solidFill>
                  <a:schemeClr val="accent3"/>
                </a:solidFill>
              </a:rPr>
              <a:t> y </a:t>
            </a:r>
            <a:r>
              <a:rPr lang="en-US" sz="3600" b="1" dirty="0" err="1">
                <a:solidFill>
                  <a:schemeClr val="accent3"/>
                </a:solidFill>
              </a:rPr>
              <a:t>finalidad</a:t>
            </a:r>
            <a:r>
              <a:rPr lang="en-US" sz="3600" b="1" dirty="0">
                <a:solidFill>
                  <a:schemeClr val="accent3"/>
                </a:solidFill>
              </a:rPr>
              <a:t> del </a:t>
            </a:r>
            <a:r>
              <a:rPr lang="en-US" sz="3600" b="1" dirty="0" err="1">
                <a:solidFill>
                  <a:schemeClr val="accent3"/>
                </a:solidFill>
              </a:rPr>
              <a:t>ejercicio</a:t>
            </a:r>
            <a:endParaRPr lang="en-US" sz="3600" b="1" dirty="0">
              <a:solidFill>
                <a:schemeClr val="accent3"/>
              </a:solidFill>
            </a:endParaRPr>
          </a:p>
          <a:p>
            <a:endParaRPr lang="en-US" sz="1000" b="1" dirty="0">
              <a:solidFill>
                <a:schemeClr val="accent3"/>
              </a:solidFill>
            </a:endParaRPr>
          </a:p>
          <a:p>
            <a:pPr algn="just"/>
            <a:r>
              <a:rPr lang="en-US" sz="2000" dirty="0" err="1"/>
              <a:t>En</a:t>
            </a:r>
            <a:r>
              <a:rPr lang="en-US" sz="2000" dirty="0"/>
              <a:t> el </a:t>
            </a:r>
            <a:r>
              <a:rPr lang="en-US" sz="2000" dirty="0" err="1"/>
              <a:t>presente</a:t>
            </a:r>
            <a:r>
              <a:rPr lang="en-US" sz="2000" dirty="0"/>
              <a:t> </a:t>
            </a:r>
            <a:r>
              <a:rPr lang="en-US" sz="2000" dirty="0" err="1"/>
              <a:t>ejercicio</a:t>
            </a:r>
            <a:r>
              <a:rPr lang="en-US" sz="2000" dirty="0"/>
              <a:t>, </a:t>
            </a:r>
            <a:r>
              <a:rPr lang="en-US" sz="2000" dirty="0" err="1"/>
              <a:t>basado</a:t>
            </a:r>
            <a:r>
              <a:rPr lang="en-US" sz="2000" dirty="0"/>
              <a:t> </a:t>
            </a:r>
            <a:r>
              <a:rPr lang="en-US" sz="2000" dirty="0" err="1"/>
              <a:t>en</a:t>
            </a:r>
            <a:r>
              <a:rPr lang="en-US" sz="2000" dirty="0"/>
              <a:t> el Plan </a:t>
            </a:r>
            <a:r>
              <a:rPr lang="en-US" sz="2000" dirty="0" err="1"/>
              <a:t>Estratégico</a:t>
            </a:r>
            <a:r>
              <a:rPr lang="en-US" sz="2000" dirty="0"/>
              <a:t> de </a:t>
            </a:r>
            <a:r>
              <a:rPr lang="en-US" sz="2000" dirty="0" err="1"/>
              <a:t>Preparación</a:t>
            </a:r>
            <a:r>
              <a:rPr lang="en-US" sz="2000" dirty="0"/>
              <a:t> y Respuesta de la OMS ante la COVID-19, los </a:t>
            </a:r>
            <a:r>
              <a:rPr lang="en-US" sz="2000" dirty="0" err="1"/>
              <a:t>países</a:t>
            </a:r>
            <a:r>
              <a:rPr lang="en-US" sz="2000" dirty="0"/>
              <a:t> y </a:t>
            </a:r>
            <a:r>
              <a:rPr lang="en-US" sz="2000" dirty="0" err="1"/>
              <a:t>agentes</a:t>
            </a:r>
            <a:r>
              <a:rPr lang="en-US" sz="2000" dirty="0"/>
              <a:t> de </a:t>
            </a:r>
            <a:r>
              <a:rPr lang="en-US" sz="2000" dirty="0" err="1"/>
              <a:t>salud</a:t>
            </a:r>
            <a:r>
              <a:rPr lang="en-US" sz="2000" dirty="0"/>
              <a:t> </a:t>
            </a:r>
            <a:r>
              <a:rPr lang="en-US" sz="2000" dirty="0" err="1"/>
              <a:t>pública</a:t>
            </a:r>
            <a:r>
              <a:rPr lang="en-US" sz="2000" dirty="0"/>
              <a:t> </a:t>
            </a:r>
            <a:r>
              <a:rPr lang="en-US" sz="2000" dirty="0" err="1"/>
              <a:t>tienen</a:t>
            </a:r>
            <a:r>
              <a:rPr lang="en-US" sz="2000" dirty="0"/>
              <a:t> que </a:t>
            </a:r>
            <a:r>
              <a:rPr lang="en-US" sz="2000" dirty="0" err="1"/>
              <a:t>evaluar</a:t>
            </a:r>
            <a:r>
              <a:rPr lang="en-US" sz="2000" dirty="0"/>
              <a:t> los planes y </a:t>
            </a:r>
            <a:r>
              <a:rPr lang="en-US" sz="2000" dirty="0" err="1"/>
              <a:t>estructuras</a:t>
            </a:r>
            <a:r>
              <a:rPr lang="en-US" sz="2000" dirty="0"/>
              <a:t> de </a:t>
            </a:r>
            <a:r>
              <a:rPr lang="en-US" sz="2000" dirty="0" err="1"/>
              <a:t>planificación</a:t>
            </a:r>
            <a:r>
              <a:rPr lang="en-US" sz="2000" dirty="0"/>
              <a:t> de la </a:t>
            </a:r>
            <a:r>
              <a:rPr lang="en-US" sz="2000" dirty="0" err="1"/>
              <a:t>salud</a:t>
            </a:r>
            <a:r>
              <a:rPr lang="en-US" sz="2000" dirty="0"/>
              <a:t> </a:t>
            </a:r>
            <a:r>
              <a:rPr lang="en-US" sz="2000" dirty="0" err="1"/>
              <a:t>pública</a:t>
            </a:r>
            <a:r>
              <a:rPr lang="en-US" sz="2000" dirty="0"/>
              <a:t> </a:t>
            </a:r>
            <a:r>
              <a:rPr lang="en-US" sz="2000" dirty="0" err="1"/>
              <a:t>necesarios</a:t>
            </a:r>
            <a:r>
              <a:rPr lang="en-US" sz="2000" dirty="0"/>
              <a:t> para </a:t>
            </a:r>
            <a:r>
              <a:rPr lang="en-US" sz="2000" dirty="0" err="1"/>
              <a:t>prepararse</a:t>
            </a:r>
            <a:r>
              <a:rPr lang="en-US" sz="2000" dirty="0"/>
              <a:t> y responder a los </a:t>
            </a:r>
            <a:r>
              <a:rPr lang="en-US" sz="2000" dirty="0" err="1"/>
              <a:t>brotes</a:t>
            </a:r>
            <a:r>
              <a:rPr lang="en-US" sz="2000" dirty="0"/>
              <a:t> </a:t>
            </a:r>
            <a:r>
              <a:rPr lang="en-US" sz="2000" dirty="0" err="1"/>
              <a:t>actuales</a:t>
            </a:r>
            <a:r>
              <a:rPr lang="en-US" sz="2000" dirty="0"/>
              <a:t> y </a:t>
            </a:r>
            <a:r>
              <a:rPr lang="en-US" sz="2000" dirty="0" err="1"/>
              <a:t>futuros</a:t>
            </a:r>
            <a:r>
              <a:rPr lang="en-US" sz="2000" dirty="0"/>
              <a:t> de COVID-19.  </a:t>
            </a:r>
            <a:endParaRPr lang="en-US" sz="2000" dirty="0">
              <a:cs typeface="Arial"/>
            </a:endParaRPr>
          </a:p>
          <a:p>
            <a:pPr algn="just"/>
            <a:endParaRPr lang="en-US" sz="2000" dirty="0">
              <a:cs typeface="Arial"/>
            </a:endParaRPr>
          </a:p>
          <a:p>
            <a:pPr algn="just"/>
            <a:r>
              <a:rPr lang="en-US" sz="2000" dirty="0"/>
              <a:t>El </a:t>
            </a:r>
            <a:r>
              <a:rPr lang="en-US" sz="2000" dirty="0" err="1"/>
              <a:t>ejercicio</a:t>
            </a:r>
            <a:r>
              <a:rPr lang="en-US" sz="2000" dirty="0"/>
              <a:t> </a:t>
            </a:r>
            <a:r>
              <a:rPr lang="en-US" sz="2000" dirty="0" err="1"/>
              <a:t>incorpora</a:t>
            </a:r>
            <a:r>
              <a:rPr lang="en-US" sz="2000" dirty="0"/>
              <a:t> lo que </a:t>
            </a:r>
            <a:r>
              <a:rPr lang="en-US" sz="2000" dirty="0" err="1"/>
              <a:t>hemos</a:t>
            </a:r>
            <a:r>
              <a:rPr lang="en-US" sz="2000" dirty="0"/>
              <a:t> </a:t>
            </a:r>
            <a:r>
              <a:rPr lang="en-US" sz="2000" dirty="0" err="1"/>
              <a:t>aprendido</a:t>
            </a:r>
            <a:r>
              <a:rPr lang="en-US" sz="2000" dirty="0"/>
              <a:t> hasta el </a:t>
            </a:r>
            <a:r>
              <a:rPr lang="en-US" sz="2000" dirty="0" err="1"/>
              <a:t>presente</a:t>
            </a:r>
            <a:r>
              <a:rPr lang="en-US" sz="2000" dirty="0"/>
              <a:t> sobre el virus e </a:t>
            </a:r>
            <a:r>
              <a:rPr lang="en-US" sz="2000" dirty="0" err="1"/>
              <a:t>insta</a:t>
            </a:r>
            <a:r>
              <a:rPr lang="en-US" sz="2000" dirty="0"/>
              <a:t> a </a:t>
            </a:r>
            <a:r>
              <a:rPr lang="en-US" sz="2000" dirty="0" err="1"/>
              <a:t>los</a:t>
            </a:r>
            <a:r>
              <a:rPr lang="en-US" sz="2000" dirty="0"/>
              <a:t> </a:t>
            </a:r>
            <a:r>
              <a:rPr lang="en-US" sz="2000" dirty="0" err="1"/>
              <a:t>participantes</a:t>
            </a:r>
            <a:r>
              <a:rPr lang="en-US" sz="2000" dirty="0"/>
              <a:t> a </a:t>
            </a:r>
            <a:r>
              <a:rPr lang="en-US" sz="2000" dirty="0" err="1"/>
              <a:t>evaluar</a:t>
            </a:r>
            <a:r>
              <a:rPr lang="en-US" sz="2000" dirty="0"/>
              <a:t> </a:t>
            </a:r>
            <a:r>
              <a:rPr lang="en-US" sz="2000" dirty="0" err="1"/>
              <a:t>sus</a:t>
            </a:r>
            <a:r>
              <a:rPr lang="en-US" sz="2000" dirty="0"/>
              <a:t> </a:t>
            </a:r>
            <a:r>
              <a:rPr lang="en-US" sz="2000" dirty="0" err="1"/>
              <a:t>iniciativas</a:t>
            </a:r>
            <a:r>
              <a:rPr lang="en-US" sz="2000" dirty="0"/>
              <a:t> de </a:t>
            </a:r>
            <a:r>
              <a:rPr lang="en-US" sz="2000" dirty="0" err="1"/>
              <a:t>preparación</a:t>
            </a:r>
            <a:r>
              <a:rPr lang="en-US" sz="2000" dirty="0"/>
              <a:t> y </a:t>
            </a:r>
            <a:r>
              <a:rPr lang="en-US" sz="2000" dirty="0" err="1"/>
              <a:t>respuesta</a:t>
            </a:r>
            <a:r>
              <a:rPr lang="en-US" sz="2000" dirty="0"/>
              <a:t>. </a:t>
            </a:r>
          </a:p>
          <a:p>
            <a:pPr algn="just"/>
            <a:endParaRPr lang="en-US" sz="2000" dirty="0">
              <a:cs typeface="Arial"/>
            </a:endParaRPr>
          </a:p>
          <a:p>
            <a:pPr algn="just"/>
            <a:r>
              <a:rPr lang="en-US" sz="2000" dirty="0"/>
              <a:t>Los </a:t>
            </a:r>
            <a:r>
              <a:rPr lang="en-US" sz="2000" dirty="0" err="1"/>
              <a:t>resultados</a:t>
            </a:r>
            <a:r>
              <a:rPr lang="en-US" sz="2000" dirty="0"/>
              <a:t> se </a:t>
            </a:r>
            <a:r>
              <a:rPr lang="en-US" sz="2000" dirty="0" err="1"/>
              <a:t>traducirán</a:t>
            </a:r>
            <a:r>
              <a:rPr lang="en-US" sz="2000" dirty="0"/>
              <a:t> </a:t>
            </a:r>
            <a:r>
              <a:rPr lang="en-US" sz="2000" dirty="0" err="1"/>
              <a:t>en</a:t>
            </a:r>
            <a:r>
              <a:rPr lang="en-US" sz="2000" dirty="0"/>
              <a:t> </a:t>
            </a:r>
            <a:r>
              <a:rPr lang="en-US" sz="2000" dirty="0" err="1"/>
              <a:t>medidas</a:t>
            </a:r>
            <a:r>
              <a:rPr lang="en-US" sz="2000" dirty="0"/>
              <a:t> </a:t>
            </a:r>
            <a:r>
              <a:rPr lang="en-US" sz="2000" dirty="0" err="1"/>
              <a:t>estratégicas</a:t>
            </a:r>
            <a:r>
              <a:rPr lang="en-US" sz="2000" dirty="0"/>
              <a:t> que </a:t>
            </a:r>
            <a:r>
              <a:rPr lang="en-US" sz="2000" dirty="0" err="1"/>
              <a:t>puedan</a:t>
            </a:r>
            <a:r>
              <a:rPr lang="en-US" sz="2000" dirty="0"/>
              <a:t> </a:t>
            </a:r>
            <a:r>
              <a:rPr lang="en-US" sz="2000" dirty="0" err="1"/>
              <a:t>orientar</a:t>
            </a:r>
            <a:r>
              <a:rPr lang="en-US" sz="2000" dirty="0"/>
              <a:t> las </a:t>
            </a:r>
            <a:r>
              <a:rPr lang="en-US" sz="2000" dirty="0" err="1"/>
              <a:t>iniciativas</a:t>
            </a:r>
            <a:r>
              <a:rPr lang="en-US" sz="2000" dirty="0"/>
              <a:t> de </a:t>
            </a:r>
            <a:r>
              <a:rPr lang="en-US" sz="2000" dirty="0" err="1"/>
              <a:t>todos</a:t>
            </a:r>
            <a:r>
              <a:rPr lang="en-US" sz="2000" dirty="0"/>
              <a:t> </a:t>
            </a:r>
            <a:r>
              <a:rPr lang="en-US" sz="2000" dirty="0" err="1"/>
              <a:t>los</a:t>
            </a:r>
            <a:r>
              <a:rPr lang="en-US" sz="2000" dirty="0"/>
              <a:t> </a:t>
            </a:r>
            <a:r>
              <a:rPr lang="en-US" sz="2000" dirty="0" err="1"/>
              <a:t>asociados</a:t>
            </a:r>
            <a:r>
              <a:rPr lang="en-US" sz="2000" dirty="0"/>
              <a:t> </a:t>
            </a:r>
            <a:r>
              <a:rPr lang="en-US" sz="2000" dirty="0" err="1"/>
              <a:t>nacionales</a:t>
            </a:r>
            <a:r>
              <a:rPr lang="en-US" sz="2000" dirty="0"/>
              <a:t> e </a:t>
            </a:r>
            <a:r>
              <a:rPr lang="en-US" sz="2000" dirty="0" err="1"/>
              <a:t>internacionales</a:t>
            </a:r>
            <a:r>
              <a:rPr lang="en-US" sz="2000" dirty="0"/>
              <a:t> a la hora de </a:t>
            </a:r>
            <a:r>
              <a:rPr lang="en-US" sz="2000" dirty="0" err="1"/>
              <a:t>elaborar</a:t>
            </a:r>
            <a:r>
              <a:rPr lang="en-US" sz="2000" dirty="0"/>
              <a:t> y </a:t>
            </a:r>
            <a:r>
              <a:rPr lang="en-US" sz="2000" dirty="0" err="1"/>
              <a:t>mejorar</a:t>
            </a:r>
            <a:r>
              <a:rPr lang="en-US" sz="2000" dirty="0"/>
              <a:t> </a:t>
            </a:r>
            <a:r>
              <a:rPr lang="en-US" sz="2000" dirty="0" err="1"/>
              <a:t>los</a:t>
            </a:r>
            <a:r>
              <a:rPr lang="en-US" sz="2000" dirty="0"/>
              <a:t> planes </a:t>
            </a:r>
            <a:r>
              <a:rPr lang="en-US" sz="2000" dirty="0" err="1"/>
              <a:t>operacionales</a:t>
            </a:r>
            <a:r>
              <a:rPr lang="en-US" sz="2000" dirty="0"/>
              <a:t> </a:t>
            </a:r>
            <a:r>
              <a:rPr lang="en-US" sz="2000" dirty="0" err="1"/>
              <a:t>nacionales</a:t>
            </a:r>
            <a:r>
              <a:rPr lang="en-US" sz="2000" dirty="0"/>
              <a:t> y </a:t>
            </a:r>
            <a:r>
              <a:rPr lang="en-US" sz="2000" dirty="0" err="1"/>
              <a:t>regionales</a:t>
            </a:r>
            <a:r>
              <a:rPr lang="en-US" sz="2000" dirty="0"/>
              <a:t> para </a:t>
            </a:r>
            <a:r>
              <a:rPr lang="en-US" sz="2000" dirty="0" err="1"/>
              <a:t>contextos</a:t>
            </a:r>
            <a:r>
              <a:rPr lang="en-US" sz="2000" dirty="0"/>
              <a:t> </a:t>
            </a:r>
            <a:r>
              <a:rPr lang="en-US" sz="2000" dirty="0" err="1"/>
              <a:t>específicos</a:t>
            </a:r>
            <a:r>
              <a:rPr lang="en-US" sz="2000" dirty="0"/>
              <a:t>.</a:t>
            </a:r>
            <a:endParaRPr lang="en-US" sz="2000" dirty="0">
              <a:cs typeface="Arial"/>
            </a:endParaRPr>
          </a:p>
        </p:txBody>
      </p:sp>
      <p:pic>
        <p:nvPicPr>
          <p:cNvPr id="5" name="Picture 4" descr="A picture containing website&#10;&#10;Description automatically generated">
            <a:extLst>
              <a:ext uri="{FF2B5EF4-FFF2-40B4-BE49-F238E27FC236}">
                <a16:creationId xmlns:a16="http://schemas.microsoft.com/office/drawing/2014/main" id="{AEA338B0-3F80-434E-B8FA-2672D4B161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6048" y="935536"/>
            <a:ext cx="3273469" cy="5114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896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1B3E4-55BC-4487-BA50-EDC047F8F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Objetivos</a:t>
            </a:r>
            <a:r>
              <a:rPr lang="en-US" dirty="0"/>
              <a:t> </a:t>
            </a:r>
            <a:r>
              <a:rPr lang="en-US" dirty="0" err="1"/>
              <a:t>generales</a:t>
            </a:r>
            <a:r>
              <a:rPr lang="en-US" dirty="0"/>
              <a:t> del </a:t>
            </a:r>
            <a:r>
              <a:rPr lang="en-US" dirty="0" err="1"/>
              <a:t>ejercicio</a:t>
            </a:r>
            <a:r>
              <a:rPr lang="en-US" dirty="0"/>
              <a:t> de </a:t>
            </a:r>
            <a:r>
              <a:rPr lang="en-US" dirty="0" err="1"/>
              <a:t>simulación</a:t>
            </a:r>
            <a:r>
              <a:rPr lang="en-US" dirty="0"/>
              <a:t> </a:t>
            </a:r>
            <a:r>
              <a:rPr lang="en-US" dirty="0" err="1"/>
              <a:t>teórico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A50CE-7008-46AF-A176-1E71964D1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192" y="1017346"/>
            <a:ext cx="10960608" cy="5159617"/>
          </a:xfrm>
        </p:spPr>
        <p:txBody>
          <a:bodyPr>
            <a:normAutofit fontScale="92500" lnSpcReduction="10000"/>
          </a:bodyPr>
          <a:lstStyle/>
          <a:p>
            <a:pPr marL="0" lvl="0" indent="0">
              <a:lnSpc>
                <a:spcPct val="15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r>
              <a:rPr lang="es-ES" sz="3200" b="1" dirty="0">
                <a:solidFill>
                  <a:schemeClr val="accent3"/>
                </a:solidFill>
                <a:latin typeface="+mj-lt"/>
                <a:cs typeface="Calibri" panose="020F0502020204030204" pitchFamily="34" charset="0"/>
              </a:rPr>
              <a:t>Objetivos generales</a:t>
            </a:r>
            <a:endParaRPr lang="en-US" sz="3200" dirty="0">
              <a:solidFill>
                <a:schemeClr val="accent3"/>
              </a:solidFill>
              <a:latin typeface="+mj-lt"/>
              <a:cs typeface="Calibri" panose="020F0502020204030204" pitchFamily="34" charset="0"/>
            </a:endParaRP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en-US" dirty="0" err="1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Compartir</a:t>
            </a:r>
            <a:r>
              <a:rPr lang="en-US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información</a:t>
            </a:r>
            <a:r>
              <a:rPr lang="en-US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sobre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los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progresos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realizados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en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su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preparación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incluidos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 la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capacidad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 de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respuesta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los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 planes y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los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procedimientos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 para responder a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los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brotes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actuales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 y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futuros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 de COVID-19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en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su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país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.</a:t>
            </a: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en-US" dirty="0" err="1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Identificar</a:t>
            </a:r>
            <a:r>
              <a:rPr lang="en-US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áreas</a:t>
            </a:r>
            <a:r>
              <a:rPr lang="en-US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 de </a:t>
            </a:r>
            <a:r>
              <a:rPr lang="en-US" dirty="0" err="1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interdependencia</a:t>
            </a:r>
            <a:r>
              <a:rPr lang="en-US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entre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los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agentes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 de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salud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 y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otros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sectores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.</a:t>
            </a: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en-US" dirty="0" err="1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Realizar</a:t>
            </a:r>
            <a:r>
              <a:rPr lang="en-US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 un </a:t>
            </a:r>
            <a:r>
              <a:rPr lang="en-US" dirty="0" err="1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análisis</a:t>
            </a:r>
            <a:r>
              <a:rPr lang="en-US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 de las </a:t>
            </a:r>
            <a:r>
              <a:rPr lang="en-US" dirty="0" err="1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deficiencias</a:t>
            </a:r>
            <a:r>
              <a:rPr lang="en-US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basado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en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 el Plan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Estratégico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 de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Preparación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 y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Respuesta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 ante la COVID-19.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en-US" dirty="0" err="1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Elaborar</a:t>
            </a:r>
            <a:r>
              <a:rPr lang="en-US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 un plan de </a:t>
            </a:r>
            <a:r>
              <a:rPr lang="en-US" dirty="0" err="1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acción</a:t>
            </a:r>
            <a:r>
              <a:rPr lang="en-US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 para </a:t>
            </a:r>
            <a:r>
              <a:rPr lang="en-US" dirty="0" err="1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mejorar</a:t>
            </a:r>
            <a:r>
              <a:rPr lang="en-US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 el </a:t>
            </a:r>
            <a:r>
              <a:rPr lang="en-US" dirty="0" err="1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nivel</a:t>
            </a:r>
            <a:r>
              <a:rPr lang="en-US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 de </a:t>
            </a:r>
            <a:r>
              <a:rPr lang="en-US" dirty="0" err="1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preparación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basado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en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 el Plan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Estratégico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 de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Preparación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 y </a:t>
            </a:r>
            <a:r>
              <a:rPr lang="en-US" dirty="0" err="1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Respuesta</a:t>
            </a:r>
            <a:r>
              <a:rPr lang="en-US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. </a:t>
            </a:r>
          </a:p>
          <a:p>
            <a:pPr marL="457200" lvl="0" indent="-45720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100000"/>
              <a:buFont typeface="+mj-lt"/>
              <a:buAutoNum type="arabicPeriod"/>
            </a:pPr>
            <a:endParaRPr lang="en-US" dirty="0">
              <a:solidFill>
                <a:prstClr val="black"/>
              </a:solidFill>
              <a:latin typeface="+mj-lt"/>
              <a:cs typeface="Calibri" panose="020F0502020204030204" pitchFamily="34" charset="0"/>
            </a:endParaRPr>
          </a:p>
          <a:p>
            <a:pPr>
              <a:spcBef>
                <a:spcPts val="700"/>
              </a:spcBef>
              <a:buClr>
                <a:schemeClr val="tx1"/>
              </a:buClr>
              <a:buSzPct val="100000"/>
            </a:pPr>
            <a:endParaRPr lang="en-US" sz="3200" dirty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9AE2E3-D76D-47C7-9E7C-016353D76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26 de </a:t>
            </a:r>
            <a:r>
              <a:rPr lang="en-US" dirty="0" err="1"/>
              <a:t>octubre</a:t>
            </a:r>
            <a:r>
              <a:rPr lang="en-US" dirty="0"/>
              <a:t> de 2020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013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1B3E4-55BC-4487-BA50-EDC047F8F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Alcance</a:t>
            </a:r>
            <a:r>
              <a:rPr lang="en-US" dirty="0"/>
              <a:t> del </a:t>
            </a:r>
            <a:r>
              <a:rPr lang="en-US" dirty="0" err="1"/>
              <a:t>ejercicio</a:t>
            </a:r>
            <a:r>
              <a:rPr lang="en-US" dirty="0"/>
              <a:t> de </a:t>
            </a:r>
            <a:r>
              <a:rPr lang="en-US" dirty="0" err="1"/>
              <a:t>simulación</a:t>
            </a:r>
            <a:r>
              <a:rPr lang="en-US" dirty="0"/>
              <a:t> </a:t>
            </a:r>
            <a:r>
              <a:rPr lang="en-US" dirty="0" err="1"/>
              <a:t>teórico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A50CE-7008-46AF-A176-1E71964D1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780" y="834118"/>
            <a:ext cx="11844148" cy="546575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endParaRPr lang="en-US" sz="2600" b="1" dirty="0">
              <a:solidFill>
                <a:schemeClr val="accent5"/>
              </a:solidFill>
              <a:latin typeface="+mj-lt"/>
              <a:cs typeface="Calibri" panose="020F0502020204030204" pitchFamily="34" charset="0"/>
            </a:endParaRPr>
          </a:p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r>
              <a:rPr lang="en-US" sz="2400" b="1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Este </a:t>
            </a:r>
            <a:r>
              <a:rPr lang="en-US" sz="2400" b="1" dirty="0" err="1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ejercicio</a:t>
            </a:r>
            <a:r>
              <a:rPr lang="en-US" sz="2400" b="1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 de </a:t>
            </a:r>
            <a:r>
              <a:rPr lang="en-US" sz="2400" b="1" dirty="0" err="1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simulación</a:t>
            </a:r>
            <a:r>
              <a:rPr lang="en-US" sz="2400" b="1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teórico</a:t>
            </a:r>
            <a:r>
              <a:rPr lang="en-US" sz="2400" b="1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incluirá</a:t>
            </a:r>
            <a:r>
              <a:rPr lang="en-US" sz="2400" b="1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:</a:t>
            </a:r>
          </a:p>
          <a:p>
            <a:pPr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</a:pPr>
            <a:r>
              <a:rPr lang="en-US" sz="2400" b="1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Examen </a:t>
            </a:r>
            <a:r>
              <a:rPr lang="en-US" sz="2400" dirty="0">
                <a:latin typeface="+mj-lt"/>
                <a:cs typeface="Calibri" panose="020F0502020204030204" pitchFamily="34" charset="0"/>
              </a:rPr>
              <a:t>del </a:t>
            </a:r>
            <a:r>
              <a:rPr lang="en-US" sz="2400" dirty="0" err="1">
                <a:latin typeface="+mj-lt"/>
                <a:cs typeface="Calibri" panose="020F0502020204030204" pitchFamily="34" charset="0"/>
              </a:rPr>
              <a:t>proceso</a:t>
            </a:r>
            <a:r>
              <a:rPr lang="en-US" sz="2400" dirty="0">
                <a:latin typeface="+mj-lt"/>
                <a:cs typeface="Calibri" panose="020F0502020204030204" pitchFamily="34" charset="0"/>
              </a:rPr>
              <a:t> de </a:t>
            </a:r>
            <a:r>
              <a:rPr lang="en-US" sz="2400" dirty="0" err="1">
                <a:latin typeface="+mj-lt"/>
                <a:cs typeface="Calibri" panose="020F0502020204030204" pitchFamily="34" charset="0"/>
              </a:rPr>
              <a:t>gestión</a:t>
            </a:r>
            <a:r>
              <a:rPr lang="en-US" sz="2400" dirty="0">
                <a:latin typeface="+mj-lt"/>
                <a:cs typeface="Calibri" panose="020F0502020204030204" pitchFamily="34" charset="0"/>
              </a:rPr>
              <a:t> de las </a:t>
            </a:r>
            <a:r>
              <a:rPr lang="en-US" sz="2400" dirty="0" err="1">
                <a:latin typeface="+mj-lt"/>
                <a:cs typeface="Calibri" panose="020F0502020204030204" pitchFamily="34" charset="0"/>
              </a:rPr>
              <a:t>operaciones</a:t>
            </a:r>
            <a:r>
              <a:rPr lang="en-US" sz="2400" dirty="0">
                <a:latin typeface="+mj-lt"/>
                <a:cs typeface="Calibri" panose="020F0502020204030204" pitchFamily="34" charset="0"/>
              </a:rPr>
              <a:t> para </a:t>
            </a:r>
            <a:r>
              <a:rPr lang="en-US" sz="2400" dirty="0" err="1">
                <a:latin typeface="+mj-lt"/>
                <a:cs typeface="Calibri" panose="020F0502020204030204" pitchFamily="34" charset="0"/>
              </a:rPr>
              <a:t>manejar</a:t>
            </a:r>
            <a:r>
              <a:rPr lang="en-US" sz="2400" dirty="0">
                <a:latin typeface="+mj-lt"/>
                <a:cs typeface="Calibri" panose="020F0502020204030204" pitchFamily="34" charset="0"/>
              </a:rPr>
              <a:t> los </a:t>
            </a:r>
            <a:r>
              <a:rPr lang="en-US" sz="2400" dirty="0" err="1">
                <a:latin typeface="+mj-lt"/>
                <a:cs typeface="Calibri" panose="020F0502020204030204" pitchFamily="34" charset="0"/>
              </a:rPr>
              <a:t>casos</a:t>
            </a:r>
            <a:r>
              <a:rPr lang="en-US" sz="2400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+mj-lt"/>
                <a:cs typeface="Calibri" panose="020F0502020204030204" pitchFamily="34" charset="0"/>
              </a:rPr>
              <a:t>sospechosos</a:t>
            </a:r>
            <a:r>
              <a:rPr lang="en-US" sz="2400" dirty="0">
                <a:latin typeface="+mj-lt"/>
                <a:cs typeface="Calibri" panose="020F0502020204030204" pitchFamily="34" charset="0"/>
              </a:rPr>
              <a:t> y </a:t>
            </a:r>
            <a:r>
              <a:rPr lang="en-US" sz="2400" dirty="0" err="1">
                <a:latin typeface="+mj-lt"/>
                <a:cs typeface="Calibri" panose="020F0502020204030204" pitchFamily="34" charset="0"/>
              </a:rPr>
              <a:t>confirmados</a:t>
            </a:r>
            <a:r>
              <a:rPr lang="en-US" sz="2400" dirty="0">
                <a:latin typeface="+mj-lt"/>
                <a:cs typeface="Calibri" panose="020F0502020204030204" pitchFamily="34" charset="0"/>
              </a:rPr>
              <a:t> de COVID-19. </a:t>
            </a:r>
          </a:p>
          <a:p>
            <a:pPr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</a:pPr>
            <a:r>
              <a:rPr lang="en-US" sz="2400" b="1" dirty="0" err="1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Confirmación</a:t>
            </a:r>
            <a:r>
              <a:rPr lang="en-US" sz="2400" b="1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 de </a:t>
            </a:r>
            <a:r>
              <a:rPr lang="en-US" sz="2400" b="1" dirty="0" err="1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los</a:t>
            </a:r>
            <a:r>
              <a:rPr lang="en-US" sz="2400" b="1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procedimientos</a:t>
            </a:r>
            <a:r>
              <a:rPr lang="en-US" sz="2400" b="1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+mj-lt"/>
                <a:cs typeface="Calibri" panose="020F0502020204030204" pitchFamily="34" charset="0"/>
              </a:rPr>
              <a:t>relacionados</a:t>
            </a:r>
            <a:r>
              <a:rPr lang="en-US" sz="2400" dirty="0">
                <a:latin typeface="+mj-lt"/>
                <a:cs typeface="Calibri" panose="020F0502020204030204" pitchFamily="34" charset="0"/>
              </a:rPr>
              <a:t> con la </a:t>
            </a:r>
            <a:r>
              <a:rPr lang="en-US" sz="2400" dirty="0" err="1">
                <a:latin typeface="+mj-lt"/>
                <a:cs typeface="Calibri" panose="020F0502020204030204" pitchFamily="34" charset="0"/>
              </a:rPr>
              <a:t>capacidad</a:t>
            </a:r>
            <a:r>
              <a:rPr lang="en-US" sz="2400" dirty="0">
                <a:latin typeface="+mj-lt"/>
                <a:cs typeface="Calibri" panose="020F0502020204030204" pitchFamily="34" charset="0"/>
              </a:rPr>
              <a:t> de </a:t>
            </a:r>
            <a:r>
              <a:rPr lang="en-US" sz="2400" dirty="0" err="1">
                <a:latin typeface="+mj-lt"/>
                <a:cs typeface="Calibri" panose="020F0502020204030204" pitchFamily="34" charset="0"/>
              </a:rPr>
              <a:t>realizar</a:t>
            </a:r>
            <a:r>
              <a:rPr lang="en-US" sz="2400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+mj-lt"/>
                <a:cs typeface="Calibri" panose="020F0502020204030204" pitchFamily="34" charset="0"/>
              </a:rPr>
              <a:t>pruebas</a:t>
            </a:r>
            <a:r>
              <a:rPr lang="en-US" sz="2400" dirty="0">
                <a:latin typeface="+mj-lt"/>
                <a:cs typeface="Calibri" panose="020F0502020204030204" pitchFamily="34" charset="0"/>
              </a:rPr>
              <a:t> y de </a:t>
            </a:r>
            <a:r>
              <a:rPr lang="en-US" sz="2400" dirty="0" err="1">
                <a:latin typeface="+mj-lt"/>
                <a:cs typeface="Calibri" panose="020F0502020204030204" pitchFamily="34" charset="0"/>
              </a:rPr>
              <a:t>laboratorio</a:t>
            </a:r>
            <a:r>
              <a:rPr lang="en-US" sz="2400" dirty="0">
                <a:latin typeface="+mj-lt"/>
                <a:cs typeface="Calibri" panose="020F0502020204030204" pitchFamily="34" charset="0"/>
              </a:rPr>
              <a:t>. </a:t>
            </a:r>
          </a:p>
          <a:p>
            <a:pPr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</a:pPr>
            <a:r>
              <a:rPr lang="en-US" sz="2400" b="1" dirty="0" err="1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Revisión</a:t>
            </a:r>
            <a:r>
              <a:rPr lang="en-US" sz="2400" b="1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sz="2400" dirty="0">
                <a:latin typeface="+mj-lt"/>
                <a:cs typeface="Calibri" panose="020F0502020204030204" pitchFamily="34" charset="0"/>
              </a:rPr>
              <a:t>de las </a:t>
            </a:r>
            <a:r>
              <a:rPr lang="en-US" sz="2400" dirty="0" err="1">
                <a:latin typeface="+mj-lt"/>
                <a:cs typeface="Calibri" panose="020F0502020204030204" pitchFamily="34" charset="0"/>
              </a:rPr>
              <a:t>medidas</a:t>
            </a:r>
            <a:r>
              <a:rPr lang="en-US" sz="2400" dirty="0">
                <a:latin typeface="+mj-lt"/>
                <a:cs typeface="Calibri" panose="020F0502020204030204" pitchFamily="34" charset="0"/>
              </a:rPr>
              <a:t> de </a:t>
            </a:r>
            <a:r>
              <a:rPr lang="en-US" sz="2400" dirty="0" err="1">
                <a:latin typeface="+mj-lt"/>
                <a:cs typeface="Calibri" panose="020F0502020204030204" pitchFamily="34" charset="0"/>
              </a:rPr>
              <a:t>salud</a:t>
            </a:r>
            <a:r>
              <a:rPr lang="en-US" sz="2400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+mj-lt"/>
                <a:cs typeface="Calibri" panose="020F0502020204030204" pitchFamily="34" charset="0"/>
              </a:rPr>
              <a:t>pública</a:t>
            </a:r>
            <a:r>
              <a:rPr lang="en-US" sz="2400" dirty="0">
                <a:latin typeface="+mj-lt"/>
                <a:cs typeface="Calibri" panose="020F0502020204030204" pitchFamily="34" charset="0"/>
              </a:rPr>
              <a:t> y de </a:t>
            </a:r>
            <a:r>
              <a:rPr lang="en-US" sz="2400" dirty="0" err="1">
                <a:latin typeface="+mj-lt"/>
                <a:cs typeface="Calibri" panose="020F0502020204030204" pitchFamily="34" charset="0"/>
              </a:rPr>
              <a:t>rastreo</a:t>
            </a:r>
            <a:r>
              <a:rPr lang="en-US" sz="2400" dirty="0">
                <a:latin typeface="+mj-lt"/>
                <a:cs typeface="Calibri" panose="020F0502020204030204" pitchFamily="34" charset="0"/>
              </a:rPr>
              <a:t> de </a:t>
            </a:r>
            <a:r>
              <a:rPr lang="en-US" sz="2400" dirty="0" err="1">
                <a:latin typeface="+mj-lt"/>
                <a:cs typeface="Calibri" panose="020F0502020204030204" pitchFamily="34" charset="0"/>
              </a:rPr>
              <a:t>contactos</a:t>
            </a:r>
            <a:r>
              <a:rPr lang="en-US" sz="2400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+mj-lt"/>
                <a:cs typeface="Calibri" panose="020F0502020204030204" pitchFamily="34" charset="0"/>
              </a:rPr>
              <a:t>en</a:t>
            </a:r>
            <a:r>
              <a:rPr lang="en-US" sz="2400" dirty="0">
                <a:latin typeface="+mj-lt"/>
                <a:cs typeface="Calibri" panose="020F0502020204030204" pitchFamily="34" charset="0"/>
              </a:rPr>
              <a:t> vigor. </a:t>
            </a:r>
          </a:p>
          <a:p>
            <a:pPr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</a:pPr>
            <a:r>
              <a:rPr lang="en-US" sz="2400" b="1" dirty="0" err="1">
                <a:solidFill>
                  <a:schemeClr val="accent5"/>
                </a:solidFill>
                <a:latin typeface="+mj-lt"/>
                <a:cs typeface="Calibri"/>
              </a:rPr>
              <a:t>Revisión</a:t>
            </a:r>
            <a:r>
              <a:rPr lang="en-US" sz="2400" b="1" dirty="0">
                <a:solidFill>
                  <a:schemeClr val="accent5"/>
                </a:solidFill>
                <a:latin typeface="+mj-lt"/>
                <a:cs typeface="Calibri"/>
              </a:rPr>
              <a:t> de </a:t>
            </a:r>
            <a:r>
              <a:rPr lang="en-US" sz="2400" b="1" dirty="0" err="1">
                <a:solidFill>
                  <a:schemeClr val="accent5"/>
                </a:solidFill>
                <a:latin typeface="+mj-lt"/>
                <a:cs typeface="Calibri"/>
              </a:rPr>
              <a:t>los</a:t>
            </a:r>
            <a:r>
              <a:rPr lang="en-US" sz="2400" b="1" dirty="0">
                <a:solidFill>
                  <a:schemeClr val="accent5"/>
                </a:solidFill>
                <a:latin typeface="+mj-lt"/>
                <a:cs typeface="Calibri"/>
              </a:rPr>
              <a:t> planes </a:t>
            </a:r>
            <a:r>
              <a:rPr lang="en-US" sz="2400" dirty="0">
                <a:latin typeface="+mj-lt"/>
                <a:cs typeface="Calibri"/>
              </a:rPr>
              <a:t>para </a:t>
            </a:r>
            <a:r>
              <a:rPr lang="en-US" sz="2400" dirty="0" err="1">
                <a:latin typeface="+mj-lt"/>
                <a:cs typeface="Calibri"/>
              </a:rPr>
              <a:t>determinar</a:t>
            </a:r>
            <a:r>
              <a:rPr lang="en-US" sz="2400" dirty="0">
                <a:latin typeface="+mj-lt"/>
                <a:cs typeface="Calibri"/>
              </a:rPr>
              <a:t> las </a:t>
            </a:r>
            <a:r>
              <a:rPr lang="en-US" sz="2400" dirty="0" err="1">
                <a:latin typeface="+mj-lt"/>
                <a:cs typeface="Calibri"/>
              </a:rPr>
              <a:t>cadenas</a:t>
            </a:r>
            <a:r>
              <a:rPr lang="en-US" sz="2400" dirty="0">
                <a:latin typeface="+mj-lt"/>
                <a:cs typeface="Calibri"/>
              </a:rPr>
              <a:t> de </a:t>
            </a:r>
            <a:r>
              <a:rPr lang="en-US" sz="2400" dirty="0" err="1">
                <a:latin typeface="+mj-lt"/>
                <a:cs typeface="Calibri"/>
              </a:rPr>
              <a:t>rendición</a:t>
            </a:r>
            <a:r>
              <a:rPr lang="en-US" sz="2400" dirty="0">
                <a:latin typeface="+mj-lt"/>
                <a:cs typeface="Calibri"/>
              </a:rPr>
              <a:t> de </a:t>
            </a:r>
            <a:r>
              <a:rPr lang="en-US" sz="2400" dirty="0" err="1">
                <a:latin typeface="+mj-lt"/>
                <a:cs typeface="Calibri"/>
              </a:rPr>
              <a:t>cuentas</a:t>
            </a:r>
            <a:r>
              <a:rPr lang="en-US" sz="2400" dirty="0">
                <a:latin typeface="+mj-lt"/>
                <a:cs typeface="Calibri"/>
              </a:rPr>
              <a:t> (</a:t>
            </a:r>
            <a:r>
              <a:rPr lang="en-US" sz="2400" dirty="0" err="1">
                <a:latin typeface="+mj-lt"/>
                <a:cs typeface="Calibri"/>
              </a:rPr>
              <a:t>funciones</a:t>
            </a:r>
            <a:r>
              <a:rPr lang="en-US" sz="2400" dirty="0">
                <a:latin typeface="+mj-lt"/>
                <a:cs typeface="Calibri"/>
              </a:rPr>
              <a:t> y </a:t>
            </a:r>
            <a:r>
              <a:rPr lang="en-US" sz="2400" dirty="0" err="1">
                <a:latin typeface="+mj-lt"/>
                <a:cs typeface="Calibri"/>
              </a:rPr>
              <a:t>responsabilidades</a:t>
            </a:r>
            <a:r>
              <a:rPr lang="en-US" sz="2400" dirty="0">
                <a:latin typeface="+mj-lt"/>
                <a:cs typeface="Calibri"/>
              </a:rPr>
              <a:t>) y la </a:t>
            </a:r>
            <a:r>
              <a:rPr lang="en-US" sz="2400" dirty="0" err="1">
                <a:latin typeface="+mj-lt"/>
                <a:cs typeface="Calibri"/>
              </a:rPr>
              <a:t>colaboración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multisectorial</a:t>
            </a:r>
            <a:r>
              <a:rPr lang="en-US" sz="2400" dirty="0">
                <a:latin typeface="+mj-lt"/>
                <a:cs typeface="Calibri"/>
              </a:rPr>
              <a:t> a fin de </a:t>
            </a:r>
            <a:r>
              <a:rPr lang="en-US" sz="2400" dirty="0" err="1">
                <a:latin typeface="+mj-lt"/>
                <a:cs typeface="Calibri"/>
              </a:rPr>
              <a:t>propiciar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una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respuesta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oportuna</a:t>
            </a:r>
            <a:r>
              <a:rPr lang="en-US" sz="2400" dirty="0">
                <a:latin typeface="+mj-lt"/>
                <a:cs typeface="Calibri"/>
              </a:rPr>
              <a:t>, </a:t>
            </a:r>
            <a:r>
              <a:rPr lang="en-US" sz="2400" dirty="0" err="1">
                <a:latin typeface="+mj-lt"/>
                <a:cs typeface="Calibri"/>
              </a:rPr>
              <a:t>bien</a:t>
            </a:r>
            <a:r>
              <a:rPr lang="en-US" sz="2400" dirty="0">
                <a:latin typeface="+mj-lt"/>
                <a:cs typeface="Calibri"/>
              </a:rPr>
              <a:t> </a:t>
            </a:r>
            <a:r>
              <a:rPr lang="en-US" sz="2400" dirty="0" err="1">
                <a:latin typeface="+mj-lt"/>
                <a:cs typeface="Calibri"/>
              </a:rPr>
              <a:t>coordinada</a:t>
            </a:r>
            <a:r>
              <a:rPr lang="en-US" sz="2400" dirty="0">
                <a:latin typeface="+mj-lt"/>
                <a:cs typeface="Calibri"/>
              </a:rPr>
              <a:t> y </a:t>
            </a:r>
            <a:r>
              <a:rPr lang="en-US" sz="2400" dirty="0" err="1">
                <a:latin typeface="+mj-lt"/>
                <a:cs typeface="Calibri"/>
              </a:rPr>
              <a:t>eficaz</a:t>
            </a:r>
            <a:r>
              <a:rPr lang="en-US" sz="2400" dirty="0">
                <a:latin typeface="+mj-lt"/>
                <a:cs typeface="Calibri"/>
              </a:rPr>
              <a:t>.</a:t>
            </a:r>
          </a:p>
          <a:p>
            <a:pPr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</a:pPr>
            <a:r>
              <a:rPr lang="en-US" sz="2400" b="1" dirty="0" err="1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Revisión</a:t>
            </a:r>
            <a:r>
              <a:rPr lang="en-US" sz="2400" b="1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 de los planes de </a:t>
            </a:r>
            <a:r>
              <a:rPr lang="en-US" sz="2400" b="1" dirty="0" err="1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comunicación</a:t>
            </a:r>
            <a:r>
              <a:rPr lang="en-US" sz="2400" b="1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 de </a:t>
            </a:r>
            <a:r>
              <a:rPr lang="en-US" sz="2400" b="1" dirty="0" err="1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riesgos</a:t>
            </a:r>
            <a:r>
              <a:rPr lang="en-US" sz="2400" b="1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 y con los </a:t>
            </a:r>
            <a:r>
              <a:rPr lang="en-US" sz="2400" b="1" dirty="0" err="1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medios</a:t>
            </a:r>
            <a:r>
              <a:rPr lang="en-US" sz="2400" b="1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 de </a:t>
            </a:r>
            <a:r>
              <a:rPr lang="en-US" sz="2400" b="1" dirty="0" err="1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difusión</a:t>
            </a:r>
            <a:r>
              <a:rPr lang="en-US" sz="2400" dirty="0">
                <a:latin typeface="+mj-lt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9AE2E3-D76D-47C7-9E7C-016353D76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26 de </a:t>
            </a:r>
            <a:r>
              <a:rPr lang="en-US" dirty="0" err="1"/>
              <a:t>octubre</a:t>
            </a:r>
            <a:r>
              <a:rPr lang="en-US" dirty="0"/>
              <a:t> de 2020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7313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1B3E4-55BC-4487-BA50-EDC047F8F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>
                <a:latin typeface="Arial"/>
                <a:cs typeface="Arial"/>
              </a:rPr>
              <a:t>Equipo</a:t>
            </a:r>
            <a:r>
              <a:rPr lang="en-US" dirty="0">
                <a:latin typeface="Arial"/>
                <a:cs typeface="Arial"/>
              </a:rPr>
              <a:t> de </a:t>
            </a:r>
            <a:r>
              <a:rPr lang="en-US" dirty="0" err="1">
                <a:latin typeface="Arial"/>
                <a:cs typeface="Arial"/>
              </a:rPr>
              <a:t>gestión</a:t>
            </a:r>
            <a:r>
              <a:rPr lang="en-US" dirty="0">
                <a:latin typeface="Arial"/>
                <a:cs typeface="Arial"/>
              </a:rPr>
              <a:t> del </a:t>
            </a:r>
            <a:r>
              <a:rPr lang="en-US" dirty="0" err="1">
                <a:latin typeface="Arial"/>
                <a:cs typeface="Arial"/>
              </a:rPr>
              <a:t>ejercicio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A50CE-7008-46AF-A176-1E71964D1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780" y="834118"/>
            <a:ext cx="11880724" cy="5465750"/>
          </a:xfrm>
        </p:spPr>
        <p:txBody>
          <a:bodyPr>
            <a:noAutofit/>
          </a:bodyPr>
          <a:lstStyle/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endParaRPr lang="en-US" sz="2600" dirty="0">
              <a:latin typeface="+mj-lt"/>
              <a:cs typeface="Calibri" panose="020F0502020204030204" pitchFamily="34" charset="0"/>
            </a:endParaRPr>
          </a:p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r>
              <a:rPr lang="en-US" sz="2600" b="1" dirty="0" err="1">
                <a:solidFill>
                  <a:schemeClr val="accent3"/>
                </a:solidFill>
                <a:latin typeface="+mj-lt"/>
                <a:cs typeface="Calibri" panose="020F0502020204030204" pitchFamily="34" charset="0"/>
              </a:rPr>
              <a:t>Funciones</a:t>
            </a:r>
            <a:endParaRPr lang="en-US" sz="2600" b="1" dirty="0">
              <a:solidFill>
                <a:schemeClr val="accent3"/>
              </a:solidFill>
              <a:latin typeface="+mj-lt"/>
              <a:cs typeface="Calibri" panose="020F0502020204030204" pitchFamily="34" charset="0"/>
            </a:endParaRPr>
          </a:p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r>
              <a:rPr lang="en-US" sz="2600" dirty="0" err="1">
                <a:latin typeface="+mj-lt"/>
                <a:cs typeface="Calibri" panose="020F0502020204030204" pitchFamily="34" charset="0"/>
              </a:rPr>
              <a:t>Facilitación</a:t>
            </a:r>
            <a:r>
              <a:rPr lang="en-US" sz="2600" dirty="0">
                <a:latin typeface="+mj-lt"/>
                <a:cs typeface="Calibri" panose="020F0502020204030204" pitchFamily="34" charset="0"/>
              </a:rPr>
              <a:t>: (</a:t>
            </a:r>
            <a:r>
              <a:rPr lang="en-US" sz="2600" dirty="0" err="1">
                <a:latin typeface="+mj-lt"/>
                <a:cs typeface="Calibri" panose="020F0502020204030204" pitchFamily="34" charset="0"/>
              </a:rPr>
              <a:t>introduzca</a:t>
            </a:r>
            <a:r>
              <a:rPr lang="en-US" sz="2600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2600" dirty="0" err="1">
                <a:latin typeface="+mj-lt"/>
                <a:cs typeface="Calibri" panose="020F0502020204030204" pitchFamily="34" charset="0"/>
              </a:rPr>
              <a:t>nombre</a:t>
            </a:r>
            <a:r>
              <a:rPr lang="en-US" sz="2600" dirty="0">
                <a:latin typeface="+mj-lt"/>
                <a:cs typeface="Calibri" panose="020F0502020204030204" pitchFamily="34" charset="0"/>
              </a:rPr>
              <a:t>/s)</a:t>
            </a:r>
          </a:p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r>
              <a:rPr lang="en-US" sz="2600" dirty="0" err="1">
                <a:latin typeface="+mj-lt"/>
                <a:cs typeface="Calibri" panose="020F0502020204030204" pitchFamily="34" charset="0"/>
              </a:rPr>
              <a:t>Relatores</a:t>
            </a:r>
            <a:r>
              <a:rPr lang="en-US" sz="2600" dirty="0">
                <a:latin typeface="+mj-lt"/>
                <a:cs typeface="Calibri" panose="020F0502020204030204" pitchFamily="34" charset="0"/>
              </a:rPr>
              <a:t>: (</a:t>
            </a:r>
            <a:r>
              <a:rPr lang="en-US" sz="2600" dirty="0" err="1">
                <a:latin typeface="+mj-lt"/>
                <a:cs typeface="Calibri" panose="020F0502020204030204" pitchFamily="34" charset="0"/>
              </a:rPr>
              <a:t>introduzca</a:t>
            </a:r>
            <a:r>
              <a:rPr lang="en-US" sz="2600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2600" dirty="0" err="1">
                <a:latin typeface="+mj-lt"/>
                <a:cs typeface="Calibri" panose="020F0502020204030204" pitchFamily="34" charset="0"/>
              </a:rPr>
              <a:t>nombre</a:t>
            </a:r>
            <a:r>
              <a:rPr lang="en-US" sz="2600" dirty="0">
                <a:latin typeface="+mj-lt"/>
                <a:cs typeface="Calibri" panose="020F0502020204030204" pitchFamily="34" charset="0"/>
              </a:rPr>
              <a:t>/s) </a:t>
            </a:r>
          </a:p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r>
              <a:rPr lang="en-US" sz="2600" dirty="0" err="1">
                <a:latin typeface="+mj-lt"/>
                <a:cs typeface="Calibri" panose="020F0502020204030204" pitchFamily="34" charset="0"/>
              </a:rPr>
              <a:t>Observadores</a:t>
            </a:r>
            <a:r>
              <a:rPr lang="en-US" sz="2600" dirty="0">
                <a:latin typeface="+mj-lt"/>
                <a:cs typeface="Calibri" panose="020F0502020204030204" pitchFamily="34" charset="0"/>
              </a:rPr>
              <a:t>: (</a:t>
            </a:r>
            <a:r>
              <a:rPr lang="en-US" sz="2600" dirty="0" err="1">
                <a:latin typeface="+mj-lt"/>
                <a:cs typeface="Calibri" panose="020F0502020204030204" pitchFamily="34" charset="0"/>
              </a:rPr>
              <a:t>si</a:t>
            </a:r>
            <a:r>
              <a:rPr lang="en-US" sz="2600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2600" dirty="0" err="1">
                <a:latin typeface="+mj-lt"/>
                <a:cs typeface="Calibri" panose="020F0502020204030204" pitchFamily="34" charset="0"/>
              </a:rPr>
              <a:t>procede</a:t>
            </a:r>
            <a:r>
              <a:rPr lang="en-US" sz="2600" dirty="0">
                <a:latin typeface="+mj-lt"/>
                <a:cs typeface="Calibri" panose="020F0502020204030204" pitchFamily="34" charset="0"/>
              </a:rPr>
              <a:t>)</a:t>
            </a:r>
          </a:p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endParaRPr lang="en-US" sz="2600" dirty="0">
              <a:latin typeface="+mj-lt"/>
              <a:cs typeface="Calibri" panose="020F0502020204030204" pitchFamily="34" charset="0"/>
            </a:endParaRPr>
          </a:p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endParaRPr lang="en-US" sz="2600" dirty="0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9AE2E3-D76D-47C7-9E7C-016353D76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26 de </a:t>
            </a:r>
            <a:r>
              <a:rPr lang="en-US" dirty="0" err="1"/>
              <a:t>octubre</a:t>
            </a:r>
            <a:r>
              <a:rPr lang="en-US" dirty="0"/>
              <a:t> de 2020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104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595959"/>
      </a:dk2>
      <a:lt2>
        <a:srgbClr val="E7E6E6"/>
      </a:lt2>
      <a:accent1>
        <a:srgbClr val="A24B19"/>
      </a:accent1>
      <a:accent2>
        <a:srgbClr val="D86422"/>
      </a:accent2>
      <a:accent3>
        <a:srgbClr val="005D85"/>
      </a:accent3>
      <a:accent4>
        <a:srgbClr val="006A97"/>
      </a:accent4>
      <a:accent5>
        <a:srgbClr val="008FCE"/>
      </a:accent5>
      <a:accent6>
        <a:srgbClr val="9DC3CB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spcBef>
            <a:spcPts val="700"/>
          </a:spcBef>
          <a:buClr>
            <a:srgbClr val="DD8047"/>
          </a:buClr>
          <a:buSzPct val="60000"/>
          <a:defRPr sz="2000" b="1" dirty="0" smtClean="0">
            <a:solidFill>
              <a:srgbClr val="0070C0"/>
            </a:solidFill>
            <a:latin typeface="+mj-lt"/>
            <a:cs typeface="Calibri" panose="020F050202020403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563C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563C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537a4c0a-028d-41b0-9193-6635ca5775f6">
      <UserInfo>
        <DisplayName>COPPER, Frederik Anton</DisplayName>
        <AccountId>13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B8C5FCD04D76B4F9E83E1FFDAAD0434" ma:contentTypeVersion="12" ma:contentTypeDescription="Create a new document." ma:contentTypeScope="" ma:versionID="bf8e85f3622c27d67cc3cbd27cc3a127">
  <xsd:schema xmlns:xsd="http://www.w3.org/2001/XMLSchema" xmlns:xs="http://www.w3.org/2001/XMLSchema" xmlns:p="http://schemas.microsoft.com/office/2006/metadata/properties" xmlns:ns2="a1d858d0-9300-440e-863b-088bced39a33" xmlns:ns3="537a4c0a-028d-41b0-9193-6635ca5775f6" targetNamespace="http://schemas.microsoft.com/office/2006/metadata/properties" ma:root="true" ma:fieldsID="dff9a7b1e994b620ba838fd5a29bea04" ns2:_="" ns3:_="">
    <xsd:import namespace="a1d858d0-9300-440e-863b-088bced39a33"/>
    <xsd:import namespace="537a4c0a-028d-41b0-9193-6635ca5775f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d858d0-9300-440e-863b-088bced39a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7a4c0a-028d-41b0-9193-6635ca5775f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70A9802-686C-4537-A4EF-3D12C1362DDC}">
  <ds:schemaRefs>
    <ds:schemaRef ds:uri="http://purl.org/dc/dcmitype/"/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purl.org/dc/elements/1.1/"/>
    <ds:schemaRef ds:uri="a1d858d0-9300-440e-863b-088bced39a33"/>
    <ds:schemaRef ds:uri="http://schemas.openxmlformats.org/package/2006/metadata/core-properties"/>
    <ds:schemaRef ds:uri="537a4c0a-028d-41b0-9193-6635ca5775f6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F058DDD0-0FFB-4F57-A737-ADBE5E37092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E951283-E9B3-4EE3-8F9E-AFD469703E8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1d858d0-9300-440e-863b-088bced39a33"/>
    <ds:schemaRef ds:uri="537a4c0a-028d-41b0-9193-6635ca5775f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6431</TotalTime>
  <Words>2758</Words>
  <Application>Microsoft Office PowerPoint</Application>
  <PresentationFormat>Widescreen</PresentationFormat>
  <Paragraphs>390</Paragraphs>
  <Slides>33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Arial</vt:lpstr>
      <vt:lpstr>Arial Black</vt:lpstr>
      <vt:lpstr>Calibri</vt:lpstr>
      <vt:lpstr>Roboto</vt:lpstr>
      <vt:lpstr>Office Theme</vt:lpstr>
      <vt:lpstr>1_Office Theme</vt:lpstr>
      <vt:lpstr>2_Office Theme</vt:lpstr>
      <vt:lpstr>ENFERMEDAD POR CORONAVIRUS  (COVID-19)</vt:lpstr>
      <vt:lpstr>Propuesta de orden del día</vt:lpstr>
      <vt:lpstr>Último informe de situación de la OMS</vt:lpstr>
      <vt:lpstr>Orientaciones sobre preparación y respuesta</vt:lpstr>
      <vt:lpstr>¿Qué es un ejercicio de simulación teórico?</vt:lpstr>
      <vt:lpstr>Diseño y finalidad</vt:lpstr>
      <vt:lpstr>Objetivos generales del ejercicio de simulación teórico</vt:lpstr>
      <vt:lpstr>Alcance del ejercicio de simulación teórico</vt:lpstr>
      <vt:lpstr>Equipo de gestión del ejercicio</vt:lpstr>
      <vt:lpstr>Reglas del ejercicio de simulación teórico</vt:lpstr>
      <vt:lpstr>Ejercicio de simulación teórico: cómo proceder</vt:lpstr>
      <vt:lpstr>Preguntas</vt:lpstr>
      <vt:lpstr>ENFERMEDAD POR CORONAVIRUS  (COVID-19)   Actualización de octubre</vt:lpstr>
      <vt:lpstr>Escenario</vt:lpstr>
      <vt:lpstr>Sesión 1</vt:lpstr>
      <vt:lpstr>Actualización del escenario</vt:lpstr>
      <vt:lpstr>Sesión 2</vt:lpstr>
      <vt:lpstr>Pausa para café</vt:lpstr>
      <vt:lpstr>Actualización  del escenario</vt:lpstr>
      <vt:lpstr>Sesión 3</vt:lpstr>
      <vt:lpstr>Actualización del escenario</vt:lpstr>
      <vt:lpstr>Sesión 4</vt:lpstr>
      <vt:lpstr>Debate posterior al ejercicio</vt:lpstr>
      <vt:lpstr>PowerPoint Presentation</vt:lpstr>
      <vt:lpstr>Orden del día de la parte 2</vt:lpstr>
      <vt:lpstr>PLAN ESTRATÉGICO DE PREPARACIÓN Y RESPUESTA ANTE LA COVID-19</vt:lpstr>
      <vt:lpstr>Análisis de puntos fuertes y deficiencias</vt:lpstr>
      <vt:lpstr>Pausa para café</vt:lpstr>
      <vt:lpstr>Plan de acción</vt:lpstr>
      <vt:lpstr>Consolidación</vt:lpstr>
      <vt:lpstr>Formulario de observaciones de los participantes </vt:lpstr>
      <vt:lpstr>Conclusiones y próximos pasos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NOVEL CORONAVIRUS  (2019-nCoV)</dc:title>
  <dc:creator>Denis Charles</dc:creator>
  <cp:lastModifiedBy>COPPER, Frederik Anton</cp:lastModifiedBy>
  <cp:revision>86</cp:revision>
  <dcterms:created xsi:type="dcterms:W3CDTF">2020-01-31T13:21:16Z</dcterms:created>
  <dcterms:modified xsi:type="dcterms:W3CDTF">2020-11-02T11:34:03Z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0x0101004B8C5FCD04D76B4F9E83E1FFDAAD0434</vt:lpwstr>
  </property>
</Properties>
</file>